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735" r:id="rId3"/>
    <p:sldMasterId id="2147483750" r:id="rId4"/>
  </p:sldMasterIdLst>
  <p:notesMasterIdLst>
    <p:notesMasterId r:id="rId44"/>
  </p:notesMasterIdLst>
  <p:sldIdLst>
    <p:sldId id="418" r:id="rId5"/>
    <p:sldId id="1078" r:id="rId6"/>
    <p:sldId id="560" r:id="rId7"/>
    <p:sldId id="603" r:id="rId8"/>
    <p:sldId id="587" r:id="rId9"/>
    <p:sldId id="565" r:id="rId10"/>
    <p:sldId id="592" r:id="rId11"/>
    <p:sldId id="2769" r:id="rId12"/>
    <p:sldId id="1035" r:id="rId13"/>
    <p:sldId id="507" r:id="rId14"/>
    <p:sldId id="482" r:id="rId15"/>
    <p:sldId id="1086" r:id="rId16"/>
    <p:sldId id="1088" r:id="rId17"/>
    <p:sldId id="1072" r:id="rId18"/>
    <p:sldId id="1073" r:id="rId19"/>
    <p:sldId id="2768" r:id="rId20"/>
    <p:sldId id="2141411201" r:id="rId21"/>
    <p:sldId id="2763" r:id="rId22"/>
    <p:sldId id="2670" r:id="rId23"/>
    <p:sldId id="2745" r:id="rId24"/>
    <p:sldId id="2725" r:id="rId25"/>
    <p:sldId id="1190" r:id="rId26"/>
    <p:sldId id="1193" r:id="rId27"/>
    <p:sldId id="1191" r:id="rId28"/>
    <p:sldId id="2673" r:id="rId29"/>
    <p:sldId id="1195" r:id="rId30"/>
    <p:sldId id="258" r:id="rId31"/>
    <p:sldId id="2736" r:id="rId32"/>
    <p:sldId id="1158" r:id="rId33"/>
    <p:sldId id="1162" r:id="rId34"/>
    <p:sldId id="1192" r:id="rId35"/>
    <p:sldId id="1188" r:id="rId36"/>
    <p:sldId id="256" r:id="rId37"/>
    <p:sldId id="2734" r:id="rId38"/>
    <p:sldId id="2141411203" r:id="rId39"/>
    <p:sldId id="2141411385" r:id="rId40"/>
    <p:sldId id="2767" r:id="rId41"/>
    <p:sldId id="2765" r:id="rId42"/>
    <p:sldId id="214141138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gam Shah" initials="NS" lastIdx="1" clrIdx="0"/>
  <p:cmAuthor id="2" name="aschuler"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4284E"/>
    <a:srgbClr val="EF0109"/>
    <a:srgbClr val="000000"/>
    <a:srgbClr val="0A56B6"/>
    <a:srgbClr val="16A83A"/>
    <a:srgbClr val="00F8FF"/>
    <a:srgbClr val="FFE600"/>
    <a:srgbClr val="FF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748" autoAdjust="0"/>
    <p:restoredTop sz="70205" autoAdjust="0"/>
  </p:normalViewPr>
  <p:slideViewPr>
    <p:cSldViewPr snapToGrid="0" snapToObjects="1">
      <p:cViewPr varScale="1">
        <p:scale>
          <a:sx n="87" d="100"/>
          <a:sy n="87" d="100"/>
        </p:scale>
        <p:origin x="3400" y="192"/>
      </p:cViewPr>
      <p:guideLst>
        <p:guide orient="horz" pos="696"/>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2E11E0-D822-419C-894C-ADC071824D44}"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F493E006-33E6-4D0F-B8BC-5D84AAB47C81}">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Is there utility, given cost and benefit of actions?</a:t>
          </a:r>
        </a:p>
      </dgm:t>
    </dgm:pt>
    <dgm:pt modelId="{34CF0ADA-EFE2-4D0A-A818-9BB04C84381D}" type="parTrans" cxnId="{D22D4A6F-8A8D-4D21-A38E-C972F3B654EB}">
      <dgm:prSet/>
      <dgm:spPr/>
      <dgm:t>
        <a:bodyPr/>
        <a:lstStyle/>
        <a:p>
          <a:endParaRPr lang="en-US">
            <a:solidFill>
              <a:schemeClr val="tx2"/>
            </a:solidFill>
          </a:endParaRPr>
        </a:p>
      </dgm:t>
    </dgm:pt>
    <dgm:pt modelId="{D2CF5E72-B7A0-4D83-AC23-8A40C2387E9E}" type="sibTrans" cxnId="{D22D4A6F-8A8D-4D21-A38E-C972F3B654EB}">
      <dgm:prSet/>
      <dgm:spPr/>
      <dgm:t>
        <a:bodyPr/>
        <a:lstStyle/>
        <a:p>
          <a:endParaRPr lang="en-US">
            <a:solidFill>
              <a:schemeClr val="tx2"/>
            </a:solidFill>
          </a:endParaRPr>
        </a:p>
      </dgm:t>
    </dgm:pt>
    <dgm:pt modelId="{E9F930A7-CE9D-4F41-A5D3-5FF66DA70CB0}">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What is the achievable utility, given work capacity?</a:t>
          </a:r>
        </a:p>
      </dgm:t>
    </dgm:pt>
    <dgm:pt modelId="{7C40781F-9D7C-4AD1-8B1C-E25BFBF466B8}" type="parTrans" cxnId="{00AAA9A5-3D2E-43FA-A420-E1378925CA94}">
      <dgm:prSet/>
      <dgm:spPr/>
      <dgm:t>
        <a:bodyPr/>
        <a:lstStyle/>
        <a:p>
          <a:endParaRPr lang="en-US">
            <a:solidFill>
              <a:schemeClr val="tx2"/>
            </a:solidFill>
          </a:endParaRPr>
        </a:p>
      </dgm:t>
    </dgm:pt>
    <dgm:pt modelId="{3B294C2A-75F0-4B68-B8E6-0D6A9C419AFA}" type="sibTrans" cxnId="{00AAA9A5-3D2E-43FA-A420-E1378925CA94}">
      <dgm:prSet/>
      <dgm:spPr/>
      <dgm:t>
        <a:bodyPr/>
        <a:lstStyle/>
        <a:p>
          <a:endParaRPr lang="en-US">
            <a:solidFill>
              <a:schemeClr val="tx2"/>
            </a:solidFill>
          </a:endParaRPr>
        </a:p>
      </dgm:t>
    </dgm:pt>
    <dgm:pt modelId="{60F17B84-6ADF-472C-A81D-00768494DD85}" type="pres">
      <dgm:prSet presAssocID="{462E11E0-D822-419C-894C-ADC071824D44}" presName="root" presStyleCnt="0">
        <dgm:presLayoutVars>
          <dgm:dir/>
          <dgm:resizeHandles val="exact"/>
        </dgm:presLayoutVars>
      </dgm:prSet>
      <dgm:spPr/>
    </dgm:pt>
    <dgm:pt modelId="{962922F8-0D17-44AB-B68E-82C8B1B2CE22}" type="pres">
      <dgm:prSet presAssocID="{F493E006-33E6-4D0F-B8BC-5D84AAB47C81}" presName="compNode" presStyleCnt="0"/>
      <dgm:spPr/>
    </dgm:pt>
    <dgm:pt modelId="{63FBFA67-71B4-42A1-B511-F8D9A42630D9}" type="pres">
      <dgm:prSet presAssocID="{F493E006-33E6-4D0F-B8BC-5D84AAB47C81}" presName="bgRect" presStyleLbl="bgShp" presStyleIdx="0" presStyleCnt="2"/>
      <dgm:spPr/>
    </dgm:pt>
    <dgm:pt modelId="{53D1F311-D7D9-473B-97DA-99914D423C9E}" type="pres">
      <dgm:prSet presAssocID="{F493E006-33E6-4D0F-B8BC-5D84AAB47C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8A374A69-E98D-4325-897E-FF463588F9ED}" type="pres">
      <dgm:prSet presAssocID="{F493E006-33E6-4D0F-B8BC-5D84AAB47C81}" presName="spaceRect" presStyleCnt="0"/>
      <dgm:spPr/>
    </dgm:pt>
    <dgm:pt modelId="{A5CB4548-7264-4CC0-832D-D802C6D1B534}" type="pres">
      <dgm:prSet presAssocID="{F493E006-33E6-4D0F-B8BC-5D84AAB47C81}" presName="parTx" presStyleLbl="revTx" presStyleIdx="0" presStyleCnt="2">
        <dgm:presLayoutVars>
          <dgm:chMax val="0"/>
          <dgm:chPref val="0"/>
        </dgm:presLayoutVars>
      </dgm:prSet>
      <dgm:spPr/>
    </dgm:pt>
    <dgm:pt modelId="{D48B2036-D03F-40E2-86AC-AC23A2836818}" type="pres">
      <dgm:prSet presAssocID="{D2CF5E72-B7A0-4D83-AC23-8A40C2387E9E}" presName="sibTrans" presStyleCnt="0"/>
      <dgm:spPr/>
    </dgm:pt>
    <dgm:pt modelId="{231C4708-5DBE-4FB4-AE8F-B719D22150A4}" type="pres">
      <dgm:prSet presAssocID="{E9F930A7-CE9D-4F41-A5D3-5FF66DA70CB0}" presName="compNode" presStyleCnt="0"/>
      <dgm:spPr/>
    </dgm:pt>
    <dgm:pt modelId="{1B1D2B35-0E73-4244-8E4D-C936F5074A94}" type="pres">
      <dgm:prSet presAssocID="{E9F930A7-CE9D-4F41-A5D3-5FF66DA70CB0}" presName="bgRect" presStyleLbl="bgShp" presStyleIdx="1" presStyleCnt="2"/>
      <dgm:spPr/>
    </dgm:pt>
    <dgm:pt modelId="{51F0AF50-38F0-44A0-AF14-6FC0189990CC}" type="pres">
      <dgm:prSet presAssocID="{E9F930A7-CE9D-4F41-A5D3-5FF66DA70C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uck"/>
        </a:ext>
      </dgm:extLst>
    </dgm:pt>
    <dgm:pt modelId="{CB0E1DA6-7876-4890-B1A0-1A0CCD3565F8}" type="pres">
      <dgm:prSet presAssocID="{E9F930A7-CE9D-4F41-A5D3-5FF66DA70CB0}" presName="spaceRect" presStyleCnt="0"/>
      <dgm:spPr/>
    </dgm:pt>
    <dgm:pt modelId="{DD6CE5E0-B049-442C-84E1-AB8F0C1D27F9}" type="pres">
      <dgm:prSet presAssocID="{E9F930A7-CE9D-4F41-A5D3-5FF66DA70CB0}" presName="parTx" presStyleLbl="revTx" presStyleIdx="1" presStyleCnt="2">
        <dgm:presLayoutVars>
          <dgm:chMax val="0"/>
          <dgm:chPref val="0"/>
        </dgm:presLayoutVars>
      </dgm:prSet>
      <dgm:spPr/>
    </dgm:pt>
  </dgm:ptLst>
  <dgm:cxnLst>
    <dgm:cxn modelId="{D22D4A6F-8A8D-4D21-A38E-C972F3B654EB}" srcId="{462E11E0-D822-419C-894C-ADC071824D44}" destId="{F493E006-33E6-4D0F-B8BC-5D84AAB47C81}" srcOrd="0" destOrd="0" parTransId="{34CF0ADA-EFE2-4D0A-A818-9BB04C84381D}" sibTransId="{D2CF5E72-B7A0-4D83-AC23-8A40C2387E9E}"/>
    <dgm:cxn modelId="{CF4F6B7B-61AB-42B3-A714-663B00139EAC}" type="presOf" srcId="{E9F930A7-CE9D-4F41-A5D3-5FF66DA70CB0}" destId="{DD6CE5E0-B049-442C-84E1-AB8F0C1D27F9}" srcOrd="0" destOrd="0" presId="urn:microsoft.com/office/officeart/2018/2/layout/IconVerticalSolidList"/>
    <dgm:cxn modelId="{34E9FC8D-454F-45DA-80AE-E34B828BF0A3}" type="presOf" srcId="{F493E006-33E6-4D0F-B8BC-5D84AAB47C81}" destId="{A5CB4548-7264-4CC0-832D-D802C6D1B534}" srcOrd="0" destOrd="0" presId="urn:microsoft.com/office/officeart/2018/2/layout/IconVerticalSolidList"/>
    <dgm:cxn modelId="{00AAA9A5-3D2E-43FA-A420-E1378925CA94}" srcId="{462E11E0-D822-419C-894C-ADC071824D44}" destId="{E9F930A7-CE9D-4F41-A5D3-5FF66DA70CB0}" srcOrd="1" destOrd="0" parTransId="{7C40781F-9D7C-4AD1-8B1C-E25BFBF466B8}" sibTransId="{3B294C2A-75F0-4B68-B8E6-0D6A9C419AFA}"/>
    <dgm:cxn modelId="{C4B646ED-6A8C-47AC-9C17-45A496BD1981}" type="presOf" srcId="{462E11E0-D822-419C-894C-ADC071824D44}" destId="{60F17B84-6ADF-472C-A81D-00768494DD85}" srcOrd="0" destOrd="0" presId="urn:microsoft.com/office/officeart/2018/2/layout/IconVerticalSolidList"/>
    <dgm:cxn modelId="{F56937E3-DE88-483A-B3A5-DE5ABCFEFE99}" type="presParOf" srcId="{60F17B84-6ADF-472C-A81D-00768494DD85}" destId="{962922F8-0D17-44AB-B68E-82C8B1B2CE22}" srcOrd="0" destOrd="0" presId="urn:microsoft.com/office/officeart/2018/2/layout/IconVerticalSolidList"/>
    <dgm:cxn modelId="{408338D8-B86D-426A-87C9-01FD3E5E2A44}" type="presParOf" srcId="{962922F8-0D17-44AB-B68E-82C8B1B2CE22}" destId="{63FBFA67-71B4-42A1-B511-F8D9A42630D9}" srcOrd="0" destOrd="0" presId="urn:microsoft.com/office/officeart/2018/2/layout/IconVerticalSolidList"/>
    <dgm:cxn modelId="{B9A824FA-110F-4818-94FA-5911D75621F3}" type="presParOf" srcId="{962922F8-0D17-44AB-B68E-82C8B1B2CE22}" destId="{53D1F311-D7D9-473B-97DA-99914D423C9E}" srcOrd="1" destOrd="0" presId="urn:microsoft.com/office/officeart/2018/2/layout/IconVerticalSolidList"/>
    <dgm:cxn modelId="{AC1F8302-74D6-44FA-88F3-6AEF40EB20B3}" type="presParOf" srcId="{962922F8-0D17-44AB-B68E-82C8B1B2CE22}" destId="{8A374A69-E98D-4325-897E-FF463588F9ED}" srcOrd="2" destOrd="0" presId="urn:microsoft.com/office/officeart/2018/2/layout/IconVerticalSolidList"/>
    <dgm:cxn modelId="{169C09B5-9794-4311-84A4-94E3A87B4FAE}" type="presParOf" srcId="{962922F8-0D17-44AB-B68E-82C8B1B2CE22}" destId="{A5CB4548-7264-4CC0-832D-D802C6D1B534}" srcOrd="3" destOrd="0" presId="urn:microsoft.com/office/officeart/2018/2/layout/IconVerticalSolidList"/>
    <dgm:cxn modelId="{F3C33378-1EFD-4C44-921E-A4B68401E370}" type="presParOf" srcId="{60F17B84-6ADF-472C-A81D-00768494DD85}" destId="{D48B2036-D03F-40E2-86AC-AC23A2836818}" srcOrd="1" destOrd="0" presId="urn:microsoft.com/office/officeart/2018/2/layout/IconVerticalSolidList"/>
    <dgm:cxn modelId="{155A137C-47A0-4EC1-894C-B622769E405D}" type="presParOf" srcId="{60F17B84-6ADF-472C-A81D-00768494DD85}" destId="{231C4708-5DBE-4FB4-AE8F-B719D22150A4}" srcOrd="2" destOrd="0" presId="urn:microsoft.com/office/officeart/2018/2/layout/IconVerticalSolidList"/>
    <dgm:cxn modelId="{2B2B9EB3-1B53-4CCB-8C8E-98DC005DCFFB}" type="presParOf" srcId="{231C4708-5DBE-4FB4-AE8F-B719D22150A4}" destId="{1B1D2B35-0E73-4244-8E4D-C936F5074A94}" srcOrd="0" destOrd="0" presId="urn:microsoft.com/office/officeart/2018/2/layout/IconVerticalSolidList"/>
    <dgm:cxn modelId="{7BBC2718-C05A-4634-BF3D-0183711A57E7}" type="presParOf" srcId="{231C4708-5DBE-4FB4-AE8F-B719D22150A4}" destId="{51F0AF50-38F0-44A0-AF14-6FC0189990CC}" srcOrd="1" destOrd="0" presId="urn:microsoft.com/office/officeart/2018/2/layout/IconVerticalSolidList"/>
    <dgm:cxn modelId="{42382369-46DA-4479-B094-766E4A2CA98C}" type="presParOf" srcId="{231C4708-5DBE-4FB4-AE8F-B719D22150A4}" destId="{CB0E1DA6-7876-4890-B1A0-1A0CCD3565F8}" srcOrd="2" destOrd="0" presId="urn:microsoft.com/office/officeart/2018/2/layout/IconVerticalSolidList"/>
    <dgm:cxn modelId="{58C6D1EF-7376-4F9F-8B7B-EDB3756CF9FA}" type="presParOf" srcId="{231C4708-5DBE-4FB4-AE8F-B719D22150A4}" destId="{DD6CE5E0-B049-442C-84E1-AB8F0C1D27F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E6029-4816-41DE-8F81-A989B64B37FA}"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202F7A74-F776-4FEE-B4CE-16C006D21C4B}">
      <dgm:prSet custT="1"/>
      <dgm:spPr/>
      <dgm:t>
        <a:bodyPr/>
        <a:lstStyle/>
        <a:p>
          <a:pPr>
            <a:lnSpc>
              <a:spcPct val="100000"/>
            </a:lnSpc>
          </a:pPr>
          <a:r>
            <a:rPr lang="en-US" sz="1400" b="0" i="0" dirty="0">
              <a:solidFill>
                <a:schemeClr val="tx2"/>
              </a:solidFill>
              <a:latin typeface="Source Sans Pro Light" panose="020B0403030403020204" pitchFamily="34" charset="0"/>
              <a:ea typeface="Source Sans Pro Light" panose="020B0403030403020204" pitchFamily="34" charset="0"/>
            </a:rPr>
            <a:t>Quantify the increased workload</a:t>
          </a:r>
        </a:p>
      </dgm:t>
    </dgm:pt>
    <dgm:pt modelId="{E9515711-E315-4923-B654-F6E66757F537}" type="parTrans" cxnId="{13650977-79CB-4762-9A4F-86F1A1B7E0AF}">
      <dgm:prSet/>
      <dgm:spPr/>
      <dgm:t>
        <a:bodyPr/>
        <a:lstStyle/>
        <a:p>
          <a:endParaRPr lang="en-US" sz="1400" b="0" i="0">
            <a:solidFill>
              <a:schemeClr val="tx2"/>
            </a:solidFill>
            <a:latin typeface="Source Sans Pro Light" panose="020B0403030403020204" pitchFamily="34" charset="0"/>
            <a:ea typeface="Source Sans Pro Light" panose="020B0403030403020204" pitchFamily="34" charset="0"/>
          </a:endParaRPr>
        </a:p>
      </dgm:t>
    </dgm:pt>
    <dgm:pt modelId="{CFD65E27-6B55-49AB-A43A-DA4C4CDEC194}" type="sibTrans" cxnId="{13650977-79CB-4762-9A4F-86F1A1B7E0AF}">
      <dgm:prSet/>
      <dgm:spPr/>
      <dgm:t>
        <a:bodyPr/>
        <a:lstStyle/>
        <a:p>
          <a:endParaRPr lang="en-US" sz="1400" b="0" i="0">
            <a:solidFill>
              <a:schemeClr val="tx2"/>
            </a:solidFill>
            <a:latin typeface="Source Sans Pro Light" panose="020B0403030403020204" pitchFamily="34" charset="0"/>
            <a:ea typeface="Source Sans Pro Light" panose="020B0403030403020204" pitchFamily="34" charset="0"/>
          </a:endParaRPr>
        </a:p>
      </dgm:t>
    </dgm:pt>
    <dgm:pt modelId="{72E03865-1759-43CB-A755-03DFAE84681A}">
      <dgm:prSet custT="1"/>
      <dgm:spPr/>
      <dgm:t>
        <a:bodyPr/>
        <a:lstStyle/>
        <a:p>
          <a:pPr>
            <a:lnSpc>
              <a:spcPct val="100000"/>
            </a:lnSpc>
          </a:pPr>
          <a:r>
            <a:rPr lang="en-US" sz="1400" b="0" i="0" dirty="0">
              <a:solidFill>
                <a:schemeClr val="tx2"/>
              </a:solidFill>
              <a:latin typeface="Source Sans Pro Light" panose="020B0403030403020204" pitchFamily="34" charset="0"/>
              <a:ea typeface="Source Sans Pro Light" panose="020B0403030403020204" pitchFamily="34" charset="0"/>
            </a:rPr>
            <a:t>Establish a baseline</a:t>
          </a:r>
        </a:p>
      </dgm:t>
    </dgm:pt>
    <dgm:pt modelId="{9D1898A0-D550-4A03-913E-D214D742ACBE}" type="parTrans" cxnId="{229CCADB-F53D-42EA-8ECB-2FF9E868DBB5}">
      <dgm:prSet/>
      <dgm:spPr/>
      <dgm:t>
        <a:bodyPr/>
        <a:lstStyle/>
        <a:p>
          <a:endParaRPr lang="en-US" sz="1400" b="0" i="0">
            <a:solidFill>
              <a:schemeClr val="tx2"/>
            </a:solidFill>
            <a:latin typeface="Source Sans Pro Light" panose="020B0403030403020204" pitchFamily="34" charset="0"/>
            <a:ea typeface="Source Sans Pro Light" panose="020B0403030403020204" pitchFamily="34" charset="0"/>
          </a:endParaRPr>
        </a:p>
      </dgm:t>
    </dgm:pt>
    <dgm:pt modelId="{5E482ADC-8265-47A6-940B-997E2DADE46A}" type="sibTrans" cxnId="{229CCADB-F53D-42EA-8ECB-2FF9E868DBB5}">
      <dgm:prSet/>
      <dgm:spPr/>
      <dgm:t>
        <a:bodyPr/>
        <a:lstStyle/>
        <a:p>
          <a:endParaRPr lang="en-US" sz="1400" b="0" i="0">
            <a:solidFill>
              <a:schemeClr val="tx2"/>
            </a:solidFill>
            <a:latin typeface="Source Sans Pro Light" panose="020B0403030403020204" pitchFamily="34" charset="0"/>
            <a:ea typeface="Source Sans Pro Light" panose="020B0403030403020204" pitchFamily="34" charset="0"/>
          </a:endParaRPr>
        </a:p>
      </dgm:t>
    </dgm:pt>
    <dgm:pt modelId="{FD36DE7F-9E6D-40F9-BF84-6404A475F4B0}">
      <dgm:prSet custT="1"/>
      <dgm:spPr/>
      <dgm:t>
        <a:bodyPr/>
        <a:lstStyle/>
        <a:p>
          <a:pPr>
            <a:lnSpc>
              <a:spcPct val="100000"/>
            </a:lnSpc>
          </a:pPr>
          <a:r>
            <a:rPr lang="en-US" sz="1400" b="0" i="0" dirty="0">
              <a:solidFill>
                <a:schemeClr val="tx2"/>
              </a:solidFill>
              <a:latin typeface="Source Sans Pro Light" panose="020B0403030403020204" pitchFamily="34" charset="0"/>
              <a:ea typeface="Source Sans Pro Light" panose="020B0403030403020204" pitchFamily="34" charset="0"/>
            </a:rPr>
            <a:t>Quantify the expected improvement</a:t>
          </a:r>
        </a:p>
      </dgm:t>
    </dgm:pt>
    <dgm:pt modelId="{E0705289-252A-424B-A813-59CD5922E4F3}" type="parTrans" cxnId="{B708E9A8-ED38-4F1C-A902-9469EF779228}">
      <dgm:prSet/>
      <dgm:spPr/>
      <dgm:t>
        <a:bodyPr/>
        <a:lstStyle/>
        <a:p>
          <a:endParaRPr lang="en-US" sz="1400" b="0" i="0">
            <a:solidFill>
              <a:schemeClr val="tx2"/>
            </a:solidFill>
            <a:latin typeface="Source Sans Pro Light" panose="020B0403030403020204" pitchFamily="34" charset="0"/>
            <a:ea typeface="Source Sans Pro Light" panose="020B0403030403020204" pitchFamily="34" charset="0"/>
          </a:endParaRPr>
        </a:p>
      </dgm:t>
    </dgm:pt>
    <dgm:pt modelId="{ECB46DA8-1AC3-4ACC-BCC7-D6DF3A0E96EA}" type="sibTrans" cxnId="{B708E9A8-ED38-4F1C-A902-9469EF779228}">
      <dgm:prSet/>
      <dgm:spPr/>
      <dgm:t>
        <a:bodyPr/>
        <a:lstStyle/>
        <a:p>
          <a:endParaRPr lang="en-US" sz="1400" b="0" i="0">
            <a:solidFill>
              <a:schemeClr val="tx2"/>
            </a:solidFill>
            <a:latin typeface="Source Sans Pro Light" panose="020B0403030403020204" pitchFamily="34" charset="0"/>
            <a:ea typeface="Source Sans Pro Light" panose="020B0403030403020204" pitchFamily="34" charset="0"/>
          </a:endParaRPr>
        </a:p>
      </dgm:t>
    </dgm:pt>
    <dgm:pt modelId="{E499F4FD-2E4D-E747-84AC-5ED208C12E66}">
      <dgm:prSet custT="1"/>
      <dgm:spPr/>
      <dgm:t>
        <a:bodyPr/>
        <a:lstStyle/>
        <a:p>
          <a:pPr>
            <a:lnSpc>
              <a:spcPct val="100000"/>
            </a:lnSpc>
          </a:pPr>
          <a:r>
            <a:rPr lang="en-US" sz="1400" b="0" i="0" dirty="0">
              <a:solidFill>
                <a:schemeClr val="tx2"/>
              </a:solidFill>
              <a:latin typeface="Source Sans Pro Light" panose="020B0403030403020204" pitchFamily="34" charset="0"/>
              <a:ea typeface="Source Sans Pro Light" panose="020B0403030403020204" pitchFamily="34" charset="0"/>
            </a:rPr>
            <a:t>Quantify the effect of delivery factors via workflow simulation</a:t>
          </a:r>
          <a:endParaRPr lang="en-US" sz="1400" dirty="0"/>
        </a:p>
      </dgm:t>
    </dgm:pt>
    <dgm:pt modelId="{1ABF1CA0-350D-934C-8A55-630938087982}" type="parTrans" cxnId="{6E1044FB-5026-C947-8033-5F209400E1C5}">
      <dgm:prSet/>
      <dgm:spPr/>
      <dgm:t>
        <a:bodyPr/>
        <a:lstStyle/>
        <a:p>
          <a:endParaRPr lang="en-US" sz="1400"/>
        </a:p>
      </dgm:t>
    </dgm:pt>
    <dgm:pt modelId="{687EC802-FB45-1D47-846C-9DB19C5D51EF}" type="sibTrans" cxnId="{6E1044FB-5026-C947-8033-5F209400E1C5}">
      <dgm:prSet/>
      <dgm:spPr/>
      <dgm:t>
        <a:bodyPr/>
        <a:lstStyle/>
        <a:p>
          <a:endParaRPr lang="en-US" sz="1400"/>
        </a:p>
      </dgm:t>
    </dgm:pt>
    <dgm:pt modelId="{8969197A-5646-49DE-AE8C-FCC2DCE0E61F}" type="pres">
      <dgm:prSet presAssocID="{A77E6029-4816-41DE-8F81-A989B64B37FA}" presName="root" presStyleCnt="0">
        <dgm:presLayoutVars>
          <dgm:dir/>
          <dgm:resizeHandles val="exact"/>
        </dgm:presLayoutVars>
      </dgm:prSet>
      <dgm:spPr/>
    </dgm:pt>
    <dgm:pt modelId="{D541E405-25BB-4A79-B050-83CEFCF8907D}" type="pres">
      <dgm:prSet presAssocID="{72E03865-1759-43CB-A755-03DFAE84681A}" presName="compNode" presStyleCnt="0"/>
      <dgm:spPr/>
    </dgm:pt>
    <dgm:pt modelId="{354FC786-CDFD-4EB4-B84F-58C3D26F891D}" type="pres">
      <dgm:prSet presAssocID="{72E03865-1759-43CB-A755-03DFAE84681A}" presName="bgRect" presStyleLbl="bgShp" presStyleIdx="0" presStyleCnt="4"/>
      <dgm:spPr/>
    </dgm:pt>
    <dgm:pt modelId="{98E3035C-799C-4EA9-B2CE-B292E51EB160}" type="pres">
      <dgm:prSet presAssocID="{72E03865-1759-43CB-A755-03DFAE84681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2D50F5BB-1E3F-4723-8990-72A32C9FD9B9}" type="pres">
      <dgm:prSet presAssocID="{72E03865-1759-43CB-A755-03DFAE84681A}" presName="spaceRect" presStyleCnt="0"/>
      <dgm:spPr/>
    </dgm:pt>
    <dgm:pt modelId="{CEE193D8-23AC-4B28-9191-86EF80C0F69D}" type="pres">
      <dgm:prSet presAssocID="{72E03865-1759-43CB-A755-03DFAE84681A}" presName="parTx" presStyleLbl="revTx" presStyleIdx="0" presStyleCnt="4">
        <dgm:presLayoutVars>
          <dgm:chMax val="0"/>
          <dgm:chPref val="0"/>
        </dgm:presLayoutVars>
      </dgm:prSet>
      <dgm:spPr/>
    </dgm:pt>
    <dgm:pt modelId="{02C3CE17-084B-45D1-A982-03CDAC68FEF1}" type="pres">
      <dgm:prSet presAssocID="{5E482ADC-8265-47A6-940B-997E2DADE46A}" presName="sibTrans" presStyleCnt="0"/>
      <dgm:spPr/>
    </dgm:pt>
    <dgm:pt modelId="{D69554E4-9593-41D6-95B4-4109453610D3}" type="pres">
      <dgm:prSet presAssocID="{202F7A74-F776-4FEE-B4CE-16C006D21C4B}" presName="compNode" presStyleCnt="0"/>
      <dgm:spPr/>
    </dgm:pt>
    <dgm:pt modelId="{AB9BA59C-D8D1-46D6-B371-D11D5B3761BE}" type="pres">
      <dgm:prSet presAssocID="{202F7A74-F776-4FEE-B4CE-16C006D21C4B}" presName="bgRect" presStyleLbl="bgShp" presStyleIdx="1" presStyleCnt="4"/>
      <dgm:spPr/>
    </dgm:pt>
    <dgm:pt modelId="{B503E26D-949E-4A9F-9DC1-D6EFD2B726FE}" type="pres">
      <dgm:prSet presAssocID="{202F7A74-F776-4FEE-B4CE-16C006D21C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E1BAD213-83EC-47B4-B8AE-F729FEC06CF2}" type="pres">
      <dgm:prSet presAssocID="{202F7A74-F776-4FEE-B4CE-16C006D21C4B}" presName="spaceRect" presStyleCnt="0"/>
      <dgm:spPr/>
    </dgm:pt>
    <dgm:pt modelId="{B7D6B651-6DA1-4BAC-B36A-84A1B2AF9BFA}" type="pres">
      <dgm:prSet presAssocID="{202F7A74-F776-4FEE-B4CE-16C006D21C4B}" presName="parTx" presStyleLbl="revTx" presStyleIdx="1" presStyleCnt="4">
        <dgm:presLayoutVars>
          <dgm:chMax val="0"/>
          <dgm:chPref val="0"/>
        </dgm:presLayoutVars>
      </dgm:prSet>
      <dgm:spPr/>
    </dgm:pt>
    <dgm:pt modelId="{DE3A00B3-A3A8-4025-A36F-1075E501C495}" type="pres">
      <dgm:prSet presAssocID="{CFD65E27-6B55-49AB-A43A-DA4C4CDEC194}" presName="sibTrans" presStyleCnt="0"/>
      <dgm:spPr/>
    </dgm:pt>
    <dgm:pt modelId="{8836D6C1-0E3E-47F4-8508-DF8D78001CDC}" type="pres">
      <dgm:prSet presAssocID="{FD36DE7F-9E6D-40F9-BF84-6404A475F4B0}" presName="compNode" presStyleCnt="0"/>
      <dgm:spPr/>
    </dgm:pt>
    <dgm:pt modelId="{487D65E6-9727-40F6-9EC1-75477765BEB8}" type="pres">
      <dgm:prSet presAssocID="{FD36DE7F-9E6D-40F9-BF84-6404A475F4B0}" presName="bgRect" presStyleLbl="bgShp" presStyleIdx="2" presStyleCnt="4"/>
      <dgm:spPr/>
    </dgm:pt>
    <dgm:pt modelId="{8A120E60-EBE6-4B04-AD14-784EB9249B38}" type="pres">
      <dgm:prSet presAssocID="{FD36DE7F-9E6D-40F9-BF84-6404A475F4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9EA4B9A7-4CD5-4974-B420-AA3F137E0A2C}" type="pres">
      <dgm:prSet presAssocID="{FD36DE7F-9E6D-40F9-BF84-6404A475F4B0}" presName="spaceRect" presStyleCnt="0"/>
      <dgm:spPr/>
    </dgm:pt>
    <dgm:pt modelId="{BEF44169-A560-4ECD-9D36-9065EAC2733A}" type="pres">
      <dgm:prSet presAssocID="{FD36DE7F-9E6D-40F9-BF84-6404A475F4B0}" presName="parTx" presStyleLbl="revTx" presStyleIdx="2" presStyleCnt="4">
        <dgm:presLayoutVars>
          <dgm:chMax val="0"/>
          <dgm:chPref val="0"/>
        </dgm:presLayoutVars>
      </dgm:prSet>
      <dgm:spPr/>
    </dgm:pt>
    <dgm:pt modelId="{EDE5B40A-E383-EE45-989D-83BC28A8F80D}" type="pres">
      <dgm:prSet presAssocID="{ECB46DA8-1AC3-4ACC-BCC7-D6DF3A0E96EA}" presName="sibTrans" presStyleCnt="0"/>
      <dgm:spPr/>
    </dgm:pt>
    <dgm:pt modelId="{6D8D77C4-FC1D-A14D-93C0-EAEE4FA03757}" type="pres">
      <dgm:prSet presAssocID="{E499F4FD-2E4D-E747-84AC-5ED208C12E66}" presName="compNode" presStyleCnt="0"/>
      <dgm:spPr/>
    </dgm:pt>
    <dgm:pt modelId="{C3172FFB-EB91-4F48-A95C-1ADA9FF4DE8C}" type="pres">
      <dgm:prSet presAssocID="{E499F4FD-2E4D-E747-84AC-5ED208C12E66}" presName="bgRect" presStyleLbl="bgShp" presStyleIdx="3" presStyleCnt="4"/>
      <dgm:spPr/>
    </dgm:pt>
    <dgm:pt modelId="{5632C31B-1F48-D94A-BA2D-BE41269EEF13}" type="pres">
      <dgm:prSet presAssocID="{E499F4FD-2E4D-E747-84AC-5ED208C12E66}"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98803C50-9FA5-574A-A84C-EB4DB17EC2C7}" type="pres">
      <dgm:prSet presAssocID="{E499F4FD-2E4D-E747-84AC-5ED208C12E66}" presName="spaceRect" presStyleCnt="0"/>
      <dgm:spPr/>
    </dgm:pt>
    <dgm:pt modelId="{F2F8993B-94C7-A84E-A6DB-8FBE564BB35A}" type="pres">
      <dgm:prSet presAssocID="{E499F4FD-2E4D-E747-84AC-5ED208C12E66}" presName="parTx" presStyleLbl="revTx" presStyleIdx="3" presStyleCnt="4">
        <dgm:presLayoutVars>
          <dgm:chMax val="0"/>
          <dgm:chPref val="0"/>
        </dgm:presLayoutVars>
      </dgm:prSet>
      <dgm:spPr/>
    </dgm:pt>
  </dgm:ptLst>
  <dgm:cxnLst>
    <dgm:cxn modelId="{00747302-1B98-834E-8487-EB1C11796EEB}" type="presOf" srcId="{72E03865-1759-43CB-A755-03DFAE84681A}" destId="{CEE193D8-23AC-4B28-9191-86EF80C0F69D}" srcOrd="0" destOrd="0" presId="urn:microsoft.com/office/officeart/2018/2/layout/IconVerticalSolidList"/>
    <dgm:cxn modelId="{DA03064A-5171-9845-B18E-219C0146267E}" type="presOf" srcId="{FD36DE7F-9E6D-40F9-BF84-6404A475F4B0}" destId="{BEF44169-A560-4ECD-9D36-9065EAC2733A}" srcOrd="0" destOrd="0" presId="urn:microsoft.com/office/officeart/2018/2/layout/IconVerticalSolidList"/>
    <dgm:cxn modelId="{13650977-79CB-4762-9A4F-86F1A1B7E0AF}" srcId="{A77E6029-4816-41DE-8F81-A989B64B37FA}" destId="{202F7A74-F776-4FEE-B4CE-16C006D21C4B}" srcOrd="1" destOrd="0" parTransId="{E9515711-E315-4923-B654-F6E66757F537}" sibTransId="{CFD65E27-6B55-49AB-A43A-DA4C4CDEC194}"/>
    <dgm:cxn modelId="{52068487-A210-1949-B924-CDBE4312889E}" type="presOf" srcId="{A77E6029-4816-41DE-8F81-A989B64B37FA}" destId="{8969197A-5646-49DE-AE8C-FCC2DCE0E61F}" srcOrd="0" destOrd="0" presId="urn:microsoft.com/office/officeart/2018/2/layout/IconVerticalSolidList"/>
    <dgm:cxn modelId="{C068869C-8800-6947-B273-61D03E808E69}" type="presOf" srcId="{E499F4FD-2E4D-E747-84AC-5ED208C12E66}" destId="{F2F8993B-94C7-A84E-A6DB-8FBE564BB35A}" srcOrd="0" destOrd="0" presId="urn:microsoft.com/office/officeart/2018/2/layout/IconVerticalSolidList"/>
    <dgm:cxn modelId="{B708E9A8-ED38-4F1C-A902-9469EF779228}" srcId="{A77E6029-4816-41DE-8F81-A989B64B37FA}" destId="{FD36DE7F-9E6D-40F9-BF84-6404A475F4B0}" srcOrd="2" destOrd="0" parTransId="{E0705289-252A-424B-A813-59CD5922E4F3}" sibTransId="{ECB46DA8-1AC3-4ACC-BCC7-D6DF3A0E96EA}"/>
    <dgm:cxn modelId="{0DD1F9D6-5C58-1A46-AA8E-B1C9D03EE810}" type="presOf" srcId="{202F7A74-F776-4FEE-B4CE-16C006D21C4B}" destId="{B7D6B651-6DA1-4BAC-B36A-84A1B2AF9BFA}" srcOrd="0" destOrd="0" presId="urn:microsoft.com/office/officeart/2018/2/layout/IconVerticalSolidList"/>
    <dgm:cxn modelId="{229CCADB-F53D-42EA-8ECB-2FF9E868DBB5}" srcId="{A77E6029-4816-41DE-8F81-A989B64B37FA}" destId="{72E03865-1759-43CB-A755-03DFAE84681A}" srcOrd="0" destOrd="0" parTransId="{9D1898A0-D550-4A03-913E-D214D742ACBE}" sibTransId="{5E482ADC-8265-47A6-940B-997E2DADE46A}"/>
    <dgm:cxn modelId="{6E1044FB-5026-C947-8033-5F209400E1C5}" srcId="{A77E6029-4816-41DE-8F81-A989B64B37FA}" destId="{E499F4FD-2E4D-E747-84AC-5ED208C12E66}" srcOrd="3" destOrd="0" parTransId="{1ABF1CA0-350D-934C-8A55-630938087982}" sibTransId="{687EC802-FB45-1D47-846C-9DB19C5D51EF}"/>
    <dgm:cxn modelId="{F59B994B-D222-AF41-931D-4B1C3D6688B9}" type="presParOf" srcId="{8969197A-5646-49DE-AE8C-FCC2DCE0E61F}" destId="{D541E405-25BB-4A79-B050-83CEFCF8907D}" srcOrd="0" destOrd="0" presId="urn:microsoft.com/office/officeart/2018/2/layout/IconVerticalSolidList"/>
    <dgm:cxn modelId="{9B83AB48-61C2-AB45-9D37-E26CDF2E83B8}" type="presParOf" srcId="{D541E405-25BB-4A79-B050-83CEFCF8907D}" destId="{354FC786-CDFD-4EB4-B84F-58C3D26F891D}" srcOrd="0" destOrd="0" presId="urn:microsoft.com/office/officeart/2018/2/layout/IconVerticalSolidList"/>
    <dgm:cxn modelId="{DC752416-D49A-0D4D-A21F-F84CBB968BB1}" type="presParOf" srcId="{D541E405-25BB-4A79-B050-83CEFCF8907D}" destId="{98E3035C-799C-4EA9-B2CE-B292E51EB160}" srcOrd="1" destOrd="0" presId="urn:microsoft.com/office/officeart/2018/2/layout/IconVerticalSolidList"/>
    <dgm:cxn modelId="{BC14678F-17C0-6A47-BB8A-978B1F961A42}" type="presParOf" srcId="{D541E405-25BB-4A79-B050-83CEFCF8907D}" destId="{2D50F5BB-1E3F-4723-8990-72A32C9FD9B9}" srcOrd="2" destOrd="0" presId="urn:microsoft.com/office/officeart/2018/2/layout/IconVerticalSolidList"/>
    <dgm:cxn modelId="{E3EBE859-63F6-0D45-9CAB-7D5A22CB0932}" type="presParOf" srcId="{D541E405-25BB-4A79-B050-83CEFCF8907D}" destId="{CEE193D8-23AC-4B28-9191-86EF80C0F69D}" srcOrd="3" destOrd="0" presId="urn:microsoft.com/office/officeart/2018/2/layout/IconVerticalSolidList"/>
    <dgm:cxn modelId="{D18EE972-8C5A-4B4F-96FD-D0D51ED5DAE5}" type="presParOf" srcId="{8969197A-5646-49DE-AE8C-FCC2DCE0E61F}" destId="{02C3CE17-084B-45D1-A982-03CDAC68FEF1}" srcOrd="1" destOrd="0" presId="urn:microsoft.com/office/officeart/2018/2/layout/IconVerticalSolidList"/>
    <dgm:cxn modelId="{4F8273EF-8A25-A841-91C6-F28972547411}" type="presParOf" srcId="{8969197A-5646-49DE-AE8C-FCC2DCE0E61F}" destId="{D69554E4-9593-41D6-95B4-4109453610D3}" srcOrd="2" destOrd="0" presId="urn:microsoft.com/office/officeart/2018/2/layout/IconVerticalSolidList"/>
    <dgm:cxn modelId="{B3FCD904-AAAE-9F4C-B5D4-CB71DEA59957}" type="presParOf" srcId="{D69554E4-9593-41D6-95B4-4109453610D3}" destId="{AB9BA59C-D8D1-46D6-B371-D11D5B3761BE}" srcOrd="0" destOrd="0" presId="urn:microsoft.com/office/officeart/2018/2/layout/IconVerticalSolidList"/>
    <dgm:cxn modelId="{A096BA11-E261-CB45-A4FD-C203DC042FD4}" type="presParOf" srcId="{D69554E4-9593-41D6-95B4-4109453610D3}" destId="{B503E26D-949E-4A9F-9DC1-D6EFD2B726FE}" srcOrd="1" destOrd="0" presId="urn:microsoft.com/office/officeart/2018/2/layout/IconVerticalSolidList"/>
    <dgm:cxn modelId="{CBCCED2B-CD2C-AE45-969C-EFE34FB7C5B8}" type="presParOf" srcId="{D69554E4-9593-41D6-95B4-4109453610D3}" destId="{E1BAD213-83EC-47B4-B8AE-F729FEC06CF2}" srcOrd="2" destOrd="0" presId="urn:microsoft.com/office/officeart/2018/2/layout/IconVerticalSolidList"/>
    <dgm:cxn modelId="{2D5DA8AF-1F2F-1348-9B4B-A5231D6E89A6}" type="presParOf" srcId="{D69554E4-9593-41D6-95B4-4109453610D3}" destId="{B7D6B651-6DA1-4BAC-B36A-84A1B2AF9BFA}" srcOrd="3" destOrd="0" presId="urn:microsoft.com/office/officeart/2018/2/layout/IconVerticalSolidList"/>
    <dgm:cxn modelId="{B13F8FA6-44E2-2C4E-BABB-CE7121CE0063}" type="presParOf" srcId="{8969197A-5646-49DE-AE8C-FCC2DCE0E61F}" destId="{DE3A00B3-A3A8-4025-A36F-1075E501C495}" srcOrd="3" destOrd="0" presId="urn:microsoft.com/office/officeart/2018/2/layout/IconVerticalSolidList"/>
    <dgm:cxn modelId="{11E722C7-D3B2-7842-8080-2C0D4E40A350}" type="presParOf" srcId="{8969197A-5646-49DE-AE8C-FCC2DCE0E61F}" destId="{8836D6C1-0E3E-47F4-8508-DF8D78001CDC}" srcOrd="4" destOrd="0" presId="urn:microsoft.com/office/officeart/2018/2/layout/IconVerticalSolidList"/>
    <dgm:cxn modelId="{73B24EEE-7FFF-7C48-9E58-A5C297705413}" type="presParOf" srcId="{8836D6C1-0E3E-47F4-8508-DF8D78001CDC}" destId="{487D65E6-9727-40F6-9EC1-75477765BEB8}" srcOrd="0" destOrd="0" presId="urn:microsoft.com/office/officeart/2018/2/layout/IconVerticalSolidList"/>
    <dgm:cxn modelId="{D8F9CDE2-4D47-DF4F-955D-9E78EDD4927A}" type="presParOf" srcId="{8836D6C1-0E3E-47F4-8508-DF8D78001CDC}" destId="{8A120E60-EBE6-4B04-AD14-784EB9249B38}" srcOrd="1" destOrd="0" presId="urn:microsoft.com/office/officeart/2018/2/layout/IconVerticalSolidList"/>
    <dgm:cxn modelId="{E4288331-0922-8E41-95A5-F6DC2AE9D502}" type="presParOf" srcId="{8836D6C1-0E3E-47F4-8508-DF8D78001CDC}" destId="{9EA4B9A7-4CD5-4974-B420-AA3F137E0A2C}" srcOrd="2" destOrd="0" presId="urn:microsoft.com/office/officeart/2018/2/layout/IconVerticalSolidList"/>
    <dgm:cxn modelId="{1B1473F3-3701-7640-A6DA-ADCCE492AD89}" type="presParOf" srcId="{8836D6C1-0E3E-47F4-8508-DF8D78001CDC}" destId="{BEF44169-A560-4ECD-9D36-9065EAC2733A}" srcOrd="3" destOrd="0" presId="urn:microsoft.com/office/officeart/2018/2/layout/IconVerticalSolidList"/>
    <dgm:cxn modelId="{B1C74463-628C-374E-AB28-D39C3AEE1899}" type="presParOf" srcId="{8969197A-5646-49DE-AE8C-FCC2DCE0E61F}" destId="{EDE5B40A-E383-EE45-989D-83BC28A8F80D}" srcOrd="5" destOrd="0" presId="urn:microsoft.com/office/officeart/2018/2/layout/IconVerticalSolidList"/>
    <dgm:cxn modelId="{21E7AE7D-C919-6245-A455-25850F15EF4C}" type="presParOf" srcId="{8969197A-5646-49DE-AE8C-FCC2DCE0E61F}" destId="{6D8D77C4-FC1D-A14D-93C0-EAEE4FA03757}" srcOrd="6" destOrd="0" presId="urn:microsoft.com/office/officeart/2018/2/layout/IconVerticalSolidList"/>
    <dgm:cxn modelId="{F7F47D1C-F323-8E44-86D5-D4FB480D1BAA}" type="presParOf" srcId="{6D8D77C4-FC1D-A14D-93C0-EAEE4FA03757}" destId="{C3172FFB-EB91-4F48-A95C-1ADA9FF4DE8C}" srcOrd="0" destOrd="0" presId="urn:microsoft.com/office/officeart/2018/2/layout/IconVerticalSolidList"/>
    <dgm:cxn modelId="{C930C8AB-09C9-9741-9EA5-32503F34A56A}" type="presParOf" srcId="{6D8D77C4-FC1D-A14D-93C0-EAEE4FA03757}" destId="{5632C31B-1F48-D94A-BA2D-BE41269EEF13}" srcOrd="1" destOrd="0" presId="urn:microsoft.com/office/officeart/2018/2/layout/IconVerticalSolidList"/>
    <dgm:cxn modelId="{CBFB833D-0F16-0D43-893A-F1D812D34B7F}" type="presParOf" srcId="{6D8D77C4-FC1D-A14D-93C0-EAEE4FA03757}" destId="{98803C50-9FA5-574A-A84C-EB4DB17EC2C7}" srcOrd="2" destOrd="0" presId="urn:microsoft.com/office/officeart/2018/2/layout/IconVerticalSolidList"/>
    <dgm:cxn modelId="{BE8B2609-EDA1-344A-B6B5-A1112ECDC279}" type="presParOf" srcId="{6D8D77C4-FC1D-A14D-93C0-EAEE4FA03757}" destId="{F2F8993B-94C7-A84E-A6DB-8FBE564BB35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7E6029-4816-41DE-8F81-A989B64B37FA}"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202F7A74-F776-4FEE-B4CE-16C006D21C4B}">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Workflow Monitoring</a:t>
          </a:r>
        </a:p>
      </dgm:t>
    </dgm:pt>
    <dgm:pt modelId="{E9515711-E315-4923-B654-F6E66757F537}" type="parTrans" cxnId="{13650977-79CB-4762-9A4F-86F1A1B7E0AF}">
      <dgm:prSet/>
      <dgm:spPr/>
      <dgm:t>
        <a:bodyPr/>
        <a:lstStyle/>
        <a:p>
          <a:endParaRPr lang="en-US" b="0" i="0">
            <a:solidFill>
              <a:schemeClr val="tx2"/>
            </a:solidFill>
            <a:latin typeface="Source Sans Pro Light" panose="020B0403030403020204" pitchFamily="34" charset="0"/>
            <a:ea typeface="Source Sans Pro Light" panose="020B0403030403020204" pitchFamily="34" charset="0"/>
          </a:endParaRPr>
        </a:p>
      </dgm:t>
    </dgm:pt>
    <dgm:pt modelId="{CFD65E27-6B55-49AB-A43A-DA4C4CDEC194}" type="sibTrans" cxnId="{13650977-79CB-4762-9A4F-86F1A1B7E0AF}">
      <dgm:prSet/>
      <dgm:spPr/>
      <dgm:t>
        <a:bodyPr/>
        <a:lstStyle/>
        <a:p>
          <a:endParaRPr lang="en-US" b="0" i="0">
            <a:solidFill>
              <a:schemeClr val="tx2"/>
            </a:solidFill>
            <a:latin typeface="Source Sans Pro Light" panose="020B0403030403020204" pitchFamily="34" charset="0"/>
            <a:ea typeface="Source Sans Pro Light" panose="020B0403030403020204" pitchFamily="34" charset="0"/>
          </a:endParaRPr>
        </a:p>
      </dgm:t>
    </dgm:pt>
    <dgm:pt modelId="{FD36DE7F-9E6D-40F9-BF84-6404A475F4B0}">
      <dgm:prSet/>
      <dgm:spPr/>
      <dgm:t>
        <a:bodyPr/>
        <a:lstStyle/>
        <a:p>
          <a:pPr>
            <a:lnSpc>
              <a:spcPct val="100000"/>
            </a:lnSpc>
          </a:pPr>
          <a:r>
            <a:rPr lang="en-US" b="0" i="0" dirty="0">
              <a:solidFill>
                <a:schemeClr val="tx2"/>
              </a:solidFill>
              <a:latin typeface="Source Sans Pro Light" panose="020B0403030403020204" pitchFamily="34" charset="0"/>
              <a:ea typeface="Source Sans Pro Light" panose="020B0403030403020204" pitchFamily="34" charset="0"/>
            </a:rPr>
            <a:t>The price of data-drift</a:t>
          </a:r>
        </a:p>
      </dgm:t>
    </dgm:pt>
    <dgm:pt modelId="{E0705289-252A-424B-A813-59CD5922E4F3}" type="parTrans" cxnId="{B708E9A8-ED38-4F1C-A902-9469EF779228}">
      <dgm:prSet/>
      <dgm:spPr/>
      <dgm:t>
        <a:bodyPr/>
        <a:lstStyle/>
        <a:p>
          <a:endParaRPr lang="en-US" b="0" i="0">
            <a:solidFill>
              <a:schemeClr val="tx2"/>
            </a:solidFill>
            <a:latin typeface="Source Sans Pro Light" panose="020B0403030403020204" pitchFamily="34" charset="0"/>
            <a:ea typeface="Source Sans Pro Light" panose="020B0403030403020204" pitchFamily="34" charset="0"/>
          </a:endParaRPr>
        </a:p>
      </dgm:t>
    </dgm:pt>
    <dgm:pt modelId="{ECB46DA8-1AC3-4ACC-BCC7-D6DF3A0E96EA}" type="sibTrans" cxnId="{B708E9A8-ED38-4F1C-A902-9469EF779228}">
      <dgm:prSet/>
      <dgm:spPr/>
      <dgm:t>
        <a:bodyPr/>
        <a:lstStyle/>
        <a:p>
          <a:endParaRPr lang="en-US" b="0" i="0">
            <a:solidFill>
              <a:schemeClr val="tx2"/>
            </a:solidFill>
            <a:latin typeface="Source Sans Pro Light" panose="020B0403030403020204" pitchFamily="34" charset="0"/>
            <a:ea typeface="Source Sans Pro Light" panose="020B0403030403020204" pitchFamily="34" charset="0"/>
          </a:endParaRPr>
        </a:p>
      </dgm:t>
    </dgm:pt>
    <dgm:pt modelId="{8969197A-5646-49DE-AE8C-FCC2DCE0E61F}" type="pres">
      <dgm:prSet presAssocID="{A77E6029-4816-41DE-8F81-A989B64B37FA}" presName="root" presStyleCnt="0">
        <dgm:presLayoutVars>
          <dgm:dir/>
          <dgm:resizeHandles val="exact"/>
        </dgm:presLayoutVars>
      </dgm:prSet>
      <dgm:spPr/>
    </dgm:pt>
    <dgm:pt modelId="{D69554E4-9593-41D6-95B4-4109453610D3}" type="pres">
      <dgm:prSet presAssocID="{202F7A74-F776-4FEE-B4CE-16C006D21C4B}" presName="compNode" presStyleCnt="0"/>
      <dgm:spPr/>
    </dgm:pt>
    <dgm:pt modelId="{AB9BA59C-D8D1-46D6-B371-D11D5B3761BE}" type="pres">
      <dgm:prSet presAssocID="{202F7A74-F776-4FEE-B4CE-16C006D21C4B}" presName="bgRect" presStyleLbl="bgShp" presStyleIdx="0" presStyleCnt="2"/>
      <dgm:spPr/>
    </dgm:pt>
    <dgm:pt modelId="{B503E26D-949E-4A9F-9DC1-D6EFD2B726FE}" type="pres">
      <dgm:prSet presAssocID="{202F7A74-F776-4FEE-B4CE-16C006D21C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E1BAD213-83EC-47B4-B8AE-F729FEC06CF2}" type="pres">
      <dgm:prSet presAssocID="{202F7A74-F776-4FEE-B4CE-16C006D21C4B}" presName="spaceRect" presStyleCnt="0"/>
      <dgm:spPr/>
    </dgm:pt>
    <dgm:pt modelId="{B7D6B651-6DA1-4BAC-B36A-84A1B2AF9BFA}" type="pres">
      <dgm:prSet presAssocID="{202F7A74-F776-4FEE-B4CE-16C006D21C4B}" presName="parTx" presStyleLbl="revTx" presStyleIdx="0" presStyleCnt="2">
        <dgm:presLayoutVars>
          <dgm:chMax val="0"/>
          <dgm:chPref val="0"/>
        </dgm:presLayoutVars>
      </dgm:prSet>
      <dgm:spPr/>
    </dgm:pt>
    <dgm:pt modelId="{DE3A00B3-A3A8-4025-A36F-1075E501C495}" type="pres">
      <dgm:prSet presAssocID="{CFD65E27-6B55-49AB-A43A-DA4C4CDEC194}" presName="sibTrans" presStyleCnt="0"/>
      <dgm:spPr/>
    </dgm:pt>
    <dgm:pt modelId="{8836D6C1-0E3E-47F4-8508-DF8D78001CDC}" type="pres">
      <dgm:prSet presAssocID="{FD36DE7F-9E6D-40F9-BF84-6404A475F4B0}" presName="compNode" presStyleCnt="0"/>
      <dgm:spPr/>
    </dgm:pt>
    <dgm:pt modelId="{487D65E6-9727-40F6-9EC1-75477765BEB8}" type="pres">
      <dgm:prSet presAssocID="{FD36DE7F-9E6D-40F9-BF84-6404A475F4B0}" presName="bgRect" presStyleLbl="bgShp" presStyleIdx="1" presStyleCnt="2"/>
      <dgm:spPr/>
    </dgm:pt>
    <dgm:pt modelId="{8A120E60-EBE6-4B04-AD14-784EB9249B38}" type="pres">
      <dgm:prSet presAssocID="{FD36DE7F-9E6D-40F9-BF84-6404A475F4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EA4B9A7-4CD5-4974-B420-AA3F137E0A2C}" type="pres">
      <dgm:prSet presAssocID="{FD36DE7F-9E6D-40F9-BF84-6404A475F4B0}" presName="spaceRect" presStyleCnt="0"/>
      <dgm:spPr/>
    </dgm:pt>
    <dgm:pt modelId="{BEF44169-A560-4ECD-9D36-9065EAC2733A}" type="pres">
      <dgm:prSet presAssocID="{FD36DE7F-9E6D-40F9-BF84-6404A475F4B0}" presName="parTx" presStyleLbl="revTx" presStyleIdx="1" presStyleCnt="2">
        <dgm:presLayoutVars>
          <dgm:chMax val="0"/>
          <dgm:chPref val="0"/>
        </dgm:presLayoutVars>
      </dgm:prSet>
      <dgm:spPr/>
    </dgm:pt>
  </dgm:ptLst>
  <dgm:cxnLst>
    <dgm:cxn modelId="{DA03064A-5171-9845-B18E-219C0146267E}" type="presOf" srcId="{FD36DE7F-9E6D-40F9-BF84-6404A475F4B0}" destId="{BEF44169-A560-4ECD-9D36-9065EAC2733A}" srcOrd="0" destOrd="0" presId="urn:microsoft.com/office/officeart/2018/2/layout/IconVerticalSolidList"/>
    <dgm:cxn modelId="{13650977-79CB-4762-9A4F-86F1A1B7E0AF}" srcId="{A77E6029-4816-41DE-8F81-A989B64B37FA}" destId="{202F7A74-F776-4FEE-B4CE-16C006D21C4B}" srcOrd="0" destOrd="0" parTransId="{E9515711-E315-4923-B654-F6E66757F537}" sibTransId="{CFD65E27-6B55-49AB-A43A-DA4C4CDEC194}"/>
    <dgm:cxn modelId="{52068487-A210-1949-B924-CDBE4312889E}" type="presOf" srcId="{A77E6029-4816-41DE-8F81-A989B64B37FA}" destId="{8969197A-5646-49DE-AE8C-FCC2DCE0E61F}" srcOrd="0" destOrd="0" presId="urn:microsoft.com/office/officeart/2018/2/layout/IconVerticalSolidList"/>
    <dgm:cxn modelId="{B708E9A8-ED38-4F1C-A902-9469EF779228}" srcId="{A77E6029-4816-41DE-8F81-A989B64B37FA}" destId="{FD36DE7F-9E6D-40F9-BF84-6404A475F4B0}" srcOrd="1" destOrd="0" parTransId="{E0705289-252A-424B-A813-59CD5922E4F3}" sibTransId="{ECB46DA8-1AC3-4ACC-BCC7-D6DF3A0E96EA}"/>
    <dgm:cxn modelId="{0DD1F9D6-5C58-1A46-AA8E-B1C9D03EE810}" type="presOf" srcId="{202F7A74-F776-4FEE-B4CE-16C006D21C4B}" destId="{B7D6B651-6DA1-4BAC-B36A-84A1B2AF9BFA}" srcOrd="0" destOrd="0" presId="urn:microsoft.com/office/officeart/2018/2/layout/IconVerticalSolidList"/>
    <dgm:cxn modelId="{4F8273EF-8A25-A841-91C6-F28972547411}" type="presParOf" srcId="{8969197A-5646-49DE-AE8C-FCC2DCE0E61F}" destId="{D69554E4-9593-41D6-95B4-4109453610D3}" srcOrd="0" destOrd="0" presId="urn:microsoft.com/office/officeart/2018/2/layout/IconVerticalSolidList"/>
    <dgm:cxn modelId="{B3FCD904-AAAE-9F4C-B5D4-CB71DEA59957}" type="presParOf" srcId="{D69554E4-9593-41D6-95B4-4109453610D3}" destId="{AB9BA59C-D8D1-46D6-B371-D11D5B3761BE}" srcOrd="0" destOrd="0" presId="urn:microsoft.com/office/officeart/2018/2/layout/IconVerticalSolidList"/>
    <dgm:cxn modelId="{A096BA11-E261-CB45-A4FD-C203DC042FD4}" type="presParOf" srcId="{D69554E4-9593-41D6-95B4-4109453610D3}" destId="{B503E26D-949E-4A9F-9DC1-D6EFD2B726FE}" srcOrd="1" destOrd="0" presId="urn:microsoft.com/office/officeart/2018/2/layout/IconVerticalSolidList"/>
    <dgm:cxn modelId="{CBCCED2B-CD2C-AE45-969C-EFE34FB7C5B8}" type="presParOf" srcId="{D69554E4-9593-41D6-95B4-4109453610D3}" destId="{E1BAD213-83EC-47B4-B8AE-F729FEC06CF2}" srcOrd="2" destOrd="0" presId="urn:microsoft.com/office/officeart/2018/2/layout/IconVerticalSolidList"/>
    <dgm:cxn modelId="{2D5DA8AF-1F2F-1348-9B4B-A5231D6E89A6}" type="presParOf" srcId="{D69554E4-9593-41D6-95B4-4109453610D3}" destId="{B7D6B651-6DA1-4BAC-B36A-84A1B2AF9BFA}" srcOrd="3" destOrd="0" presId="urn:microsoft.com/office/officeart/2018/2/layout/IconVerticalSolidList"/>
    <dgm:cxn modelId="{B13F8FA6-44E2-2C4E-BABB-CE7121CE0063}" type="presParOf" srcId="{8969197A-5646-49DE-AE8C-FCC2DCE0E61F}" destId="{DE3A00B3-A3A8-4025-A36F-1075E501C495}" srcOrd="1" destOrd="0" presId="urn:microsoft.com/office/officeart/2018/2/layout/IconVerticalSolidList"/>
    <dgm:cxn modelId="{11E722C7-D3B2-7842-8080-2C0D4E40A350}" type="presParOf" srcId="{8969197A-5646-49DE-AE8C-FCC2DCE0E61F}" destId="{8836D6C1-0E3E-47F4-8508-DF8D78001CDC}" srcOrd="2" destOrd="0" presId="urn:microsoft.com/office/officeart/2018/2/layout/IconVerticalSolidList"/>
    <dgm:cxn modelId="{73B24EEE-7FFF-7C48-9E58-A5C297705413}" type="presParOf" srcId="{8836D6C1-0E3E-47F4-8508-DF8D78001CDC}" destId="{487D65E6-9727-40F6-9EC1-75477765BEB8}" srcOrd="0" destOrd="0" presId="urn:microsoft.com/office/officeart/2018/2/layout/IconVerticalSolidList"/>
    <dgm:cxn modelId="{D8F9CDE2-4D47-DF4F-955D-9E78EDD4927A}" type="presParOf" srcId="{8836D6C1-0E3E-47F4-8508-DF8D78001CDC}" destId="{8A120E60-EBE6-4B04-AD14-784EB9249B38}" srcOrd="1" destOrd="0" presId="urn:microsoft.com/office/officeart/2018/2/layout/IconVerticalSolidList"/>
    <dgm:cxn modelId="{E4288331-0922-8E41-95A5-F6DC2AE9D502}" type="presParOf" srcId="{8836D6C1-0E3E-47F4-8508-DF8D78001CDC}" destId="{9EA4B9A7-4CD5-4974-B420-AA3F137E0A2C}" srcOrd="2" destOrd="0" presId="urn:microsoft.com/office/officeart/2018/2/layout/IconVerticalSolidList"/>
    <dgm:cxn modelId="{1B1473F3-3701-7640-A6DA-ADCCE492AD89}" type="presParOf" srcId="{8836D6C1-0E3E-47F4-8508-DF8D78001CDC}" destId="{BEF44169-A560-4ECD-9D36-9065EAC273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BFA67-71B4-42A1-B511-F8D9A42630D9}">
      <dsp:nvSpPr>
        <dsp:cNvPr id="0" name=""/>
        <dsp:cNvSpPr/>
      </dsp:nvSpPr>
      <dsp:spPr>
        <a:xfrm>
          <a:off x="0" y="466820"/>
          <a:ext cx="3624120" cy="86182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1F311-D7D9-473B-97DA-99914D423C9E}">
      <dsp:nvSpPr>
        <dsp:cNvPr id="0" name=""/>
        <dsp:cNvSpPr/>
      </dsp:nvSpPr>
      <dsp:spPr>
        <a:xfrm>
          <a:off x="260701" y="660730"/>
          <a:ext cx="474002" cy="474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CB4548-7264-4CC0-832D-D802C6D1B534}">
      <dsp:nvSpPr>
        <dsp:cNvPr id="0" name=""/>
        <dsp:cNvSpPr/>
      </dsp:nvSpPr>
      <dsp:spPr>
        <a:xfrm>
          <a:off x="995404" y="466820"/>
          <a:ext cx="2628715" cy="861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09" tIns="91209" rIns="91209" bIns="91209" numCol="1" spcCol="1270" anchor="ctr" anchorCtr="0">
          <a:noAutofit/>
        </a:bodyPr>
        <a:lstStyle/>
        <a:p>
          <a:pPr marL="0" lvl="0" indent="0" algn="l" defTabSz="755650">
            <a:lnSpc>
              <a:spcPct val="100000"/>
            </a:lnSpc>
            <a:spcBef>
              <a:spcPct val="0"/>
            </a:spcBef>
            <a:spcAft>
              <a:spcPct val="35000"/>
            </a:spcAft>
            <a:buNone/>
          </a:pPr>
          <a:r>
            <a:rPr lang="en-US" sz="1700" b="0" i="0" kern="1200" dirty="0">
              <a:solidFill>
                <a:schemeClr val="tx2"/>
              </a:solidFill>
              <a:latin typeface="Source Sans Pro Light" panose="020B0403030403020204" pitchFamily="34" charset="0"/>
              <a:ea typeface="Source Sans Pro Light" panose="020B0403030403020204" pitchFamily="34" charset="0"/>
            </a:rPr>
            <a:t>Is there utility, given cost and benefit of actions?</a:t>
          </a:r>
        </a:p>
      </dsp:txBody>
      <dsp:txXfrm>
        <a:off x="995404" y="466820"/>
        <a:ext cx="2628715" cy="861822"/>
      </dsp:txXfrm>
    </dsp:sp>
    <dsp:sp modelId="{1B1D2B35-0E73-4244-8E4D-C936F5074A94}">
      <dsp:nvSpPr>
        <dsp:cNvPr id="0" name=""/>
        <dsp:cNvSpPr/>
      </dsp:nvSpPr>
      <dsp:spPr>
        <a:xfrm>
          <a:off x="0" y="1544097"/>
          <a:ext cx="3624120" cy="86182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AF50-38F0-44A0-AF14-6FC0189990CC}">
      <dsp:nvSpPr>
        <dsp:cNvPr id="0" name=""/>
        <dsp:cNvSpPr/>
      </dsp:nvSpPr>
      <dsp:spPr>
        <a:xfrm>
          <a:off x="260701" y="1738007"/>
          <a:ext cx="474002" cy="474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6CE5E0-B049-442C-84E1-AB8F0C1D27F9}">
      <dsp:nvSpPr>
        <dsp:cNvPr id="0" name=""/>
        <dsp:cNvSpPr/>
      </dsp:nvSpPr>
      <dsp:spPr>
        <a:xfrm>
          <a:off x="995404" y="1544097"/>
          <a:ext cx="2628715" cy="861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09" tIns="91209" rIns="91209" bIns="91209" numCol="1" spcCol="1270" anchor="ctr" anchorCtr="0">
          <a:noAutofit/>
        </a:bodyPr>
        <a:lstStyle/>
        <a:p>
          <a:pPr marL="0" lvl="0" indent="0" algn="l" defTabSz="755650">
            <a:lnSpc>
              <a:spcPct val="100000"/>
            </a:lnSpc>
            <a:spcBef>
              <a:spcPct val="0"/>
            </a:spcBef>
            <a:spcAft>
              <a:spcPct val="35000"/>
            </a:spcAft>
            <a:buNone/>
          </a:pPr>
          <a:r>
            <a:rPr lang="en-US" sz="1700" b="0" i="0" kern="1200" dirty="0">
              <a:solidFill>
                <a:schemeClr val="tx2"/>
              </a:solidFill>
              <a:latin typeface="Source Sans Pro Light" panose="020B0403030403020204" pitchFamily="34" charset="0"/>
              <a:ea typeface="Source Sans Pro Light" panose="020B0403030403020204" pitchFamily="34" charset="0"/>
            </a:rPr>
            <a:t>What is the achievable utility, given work capacity?</a:t>
          </a:r>
        </a:p>
      </dsp:txBody>
      <dsp:txXfrm>
        <a:off x="995404" y="1544097"/>
        <a:ext cx="2628715" cy="861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FC786-CDFD-4EB4-B84F-58C3D26F891D}">
      <dsp:nvSpPr>
        <dsp:cNvPr id="0" name=""/>
        <dsp:cNvSpPr/>
      </dsp:nvSpPr>
      <dsp:spPr>
        <a:xfrm>
          <a:off x="0" y="2382"/>
          <a:ext cx="3337242" cy="53762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3035C-799C-4EA9-B2CE-B292E51EB160}">
      <dsp:nvSpPr>
        <dsp:cNvPr id="0" name=""/>
        <dsp:cNvSpPr/>
      </dsp:nvSpPr>
      <dsp:spPr>
        <a:xfrm>
          <a:off x="162632" y="123348"/>
          <a:ext cx="295983" cy="2956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193D8-23AC-4B28-9191-86EF80C0F69D}">
      <dsp:nvSpPr>
        <dsp:cNvPr id="0" name=""/>
        <dsp:cNvSpPr/>
      </dsp:nvSpPr>
      <dsp:spPr>
        <a:xfrm>
          <a:off x="621248" y="2382"/>
          <a:ext cx="2706426" cy="55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77" tIns="58677" rIns="58677" bIns="58677" numCol="1" spcCol="1270" anchor="ctr" anchorCtr="0">
          <a:noAutofit/>
        </a:bodyPr>
        <a:lstStyle/>
        <a:p>
          <a:pPr marL="0" lvl="0" indent="0" algn="l" defTabSz="622300">
            <a:lnSpc>
              <a:spcPct val="100000"/>
            </a:lnSpc>
            <a:spcBef>
              <a:spcPct val="0"/>
            </a:spcBef>
            <a:spcAft>
              <a:spcPct val="35000"/>
            </a:spcAft>
            <a:buNone/>
          </a:pPr>
          <a:r>
            <a:rPr lang="en-US" sz="1400" b="0" i="0" kern="1200" dirty="0">
              <a:solidFill>
                <a:schemeClr val="tx2"/>
              </a:solidFill>
              <a:latin typeface="Source Sans Pro Light" panose="020B0403030403020204" pitchFamily="34" charset="0"/>
              <a:ea typeface="Source Sans Pro Light" panose="020B0403030403020204" pitchFamily="34" charset="0"/>
            </a:rPr>
            <a:t>Establish a baseline</a:t>
          </a:r>
        </a:p>
      </dsp:txBody>
      <dsp:txXfrm>
        <a:off x="621248" y="2382"/>
        <a:ext cx="2706426" cy="554427"/>
      </dsp:txXfrm>
    </dsp:sp>
    <dsp:sp modelId="{AB9BA59C-D8D1-46D6-B371-D11D5B3761BE}">
      <dsp:nvSpPr>
        <dsp:cNvPr id="0" name=""/>
        <dsp:cNvSpPr/>
      </dsp:nvSpPr>
      <dsp:spPr>
        <a:xfrm>
          <a:off x="0" y="695416"/>
          <a:ext cx="3337242" cy="53762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3E26D-949E-4A9F-9DC1-D6EFD2B726FE}">
      <dsp:nvSpPr>
        <dsp:cNvPr id="0" name=""/>
        <dsp:cNvSpPr/>
      </dsp:nvSpPr>
      <dsp:spPr>
        <a:xfrm>
          <a:off x="162632" y="816382"/>
          <a:ext cx="295983" cy="2956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6B651-6DA1-4BAC-B36A-84A1B2AF9BFA}">
      <dsp:nvSpPr>
        <dsp:cNvPr id="0" name=""/>
        <dsp:cNvSpPr/>
      </dsp:nvSpPr>
      <dsp:spPr>
        <a:xfrm>
          <a:off x="621248" y="695416"/>
          <a:ext cx="2706426" cy="55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77" tIns="58677" rIns="58677" bIns="58677" numCol="1" spcCol="1270" anchor="ctr" anchorCtr="0">
          <a:noAutofit/>
        </a:bodyPr>
        <a:lstStyle/>
        <a:p>
          <a:pPr marL="0" lvl="0" indent="0" algn="l" defTabSz="622300">
            <a:lnSpc>
              <a:spcPct val="100000"/>
            </a:lnSpc>
            <a:spcBef>
              <a:spcPct val="0"/>
            </a:spcBef>
            <a:spcAft>
              <a:spcPct val="35000"/>
            </a:spcAft>
            <a:buNone/>
          </a:pPr>
          <a:r>
            <a:rPr lang="en-US" sz="1400" b="0" i="0" kern="1200" dirty="0">
              <a:solidFill>
                <a:schemeClr val="tx2"/>
              </a:solidFill>
              <a:latin typeface="Source Sans Pro Light" panose="020B0403030403020204" pitchFamily="34" charset="0"/>
              <a:ea typeface="Source Sans Pro Light" panose="020B0403030403020204" pitchFamily="34" charset="0"/>
            </a:rPr>
            <a:t>Quantify the increased workload</a:t>
          </a:r>
        </a:p>
      </dsp:txBody>
      <dsp:txXfrm>
        <a:off x="621248" y="695416"/>
        <a:ext cx="2706426" cy="554427"/>
      </dsp:txXfrm>
    </dsp:sp>
    <dsp:sp modelId="{487D65E6-9727-40F6-9EC1-75477765BEB8}">
      <dsp:nvSpPr>
        <dsp:cNvPr id="0" name=""/>
        <dsp:cNvSpPr/>
      </dsp:nvSpPr>
      <dsp:spPr>
        <a:xfrm>
          <a:off x="0" y="1388451"/>
          <a:ext cx="3337242" cy="53762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20E60-EBE6-4B04-AD14-784EB9249B38}">
      <dsp:nvSpPr>
        <dsp:cNvPr id="0" name=""/>
        <dsp:cNvSpPr/>
      </dsp:nvSpPr>
      <dsp:spPr>
        <a:xfrm>
          <a:off x="162632" y="1509417"/>
          <a:ext cx="295983" cy="2956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44169-A560-4ECD-9D36-9065EAC2733A}">
      <dsp:nvSpPr>
        <dsp:cNvPr id="0" name=""/>
        <dsp:cNvSpPr/>
      </dsp:nvSpPr>
      <dsp:spPr>
        <a:xfrm>
          <a:off x="621248" y="1388451"/>
          <a:ext cx="2706426" cy="55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77" tIns="58677" rIns="58677" bIns="58677" numCol="1" spcCol="1270" anchor="ctr" anchorCtr="0">
          <a:noAutofit/>
        </a:bodyPr>
        <a:lstStyle/>
        <a:p>
          <a:pPr marL="0" lvl="0" indent="0" algn="l" defTabSz="622300">
            <a:lnSpc>
              <a:spcPct val="100000"/>
            </a:lnSpc>
            <a:spcBef>
              <a:spcPct val="0"/>
            </a:spcBef>
            <a:spcAft>
              <a:spcPct val="35000"/>
            </a:spcAft>
            <a:buNone/>
          </a:pPr>
          <a:r>
            <a:rPr lang="en-US" sz="1400" b="0" i="0" kern="1200" dirty="0">
              <a:solidFill>
                <a:schemeClr val="tx2"/>
              </a:solidFill>
              <a:latin typeface="Source Sans Pro Light" panose="020B0403030403020204" pitchFamily="34" charset="0"/>
              <a:ea typeface="Source Sans Pro Light" panose="020B0403030403020204" pitchFamily="34" charset="0"/>
            </a:rPr>
            <a:t>Quantify the expected improvement</a:t>
          </a:r>
        </a:p>
      </dsp:txBody>
      <dsp:txXfrm>
        <a:off x="621248" y="1388451"/>
        <a:ext cx="2706426" cy="554427"/>
      </dsp:txXfrm>
    </dsp:sp>
    <dsp:sp modelId="{C3172FFB-EB91-4F48-A95C-1ADA9FF4DE8C}">
      <dsp:nvSpPr>
        <dsp:cNvPr id="0" name=""/>
        <dsp:cNvSpPr/>
      </dsp:nvSpPr>
      <dsp:spPr>
        <a:xfrm>
          <a:off x="0" y="2081486"/>
          <a:ext cx="3337242" cy="53762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32C31B-1F48-D94A-BA2D-BE41269EEF13}">
      <dsp:nvSpPr>
        <dsp:cNvPr id="0" name=""/>
        <dsp:cNvSpPr/>
      </dsp:nvSpPr>
      <dsp:spPr>
        <a:xfrm>
          <a:off x="162632" y="2202452"/>
          <a:ext cx="295983" cy="295694"/>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F8993B-94C7-A84E-A6DB-8FBE564BB35A}">
      <dsp:nvSpPr>
        <dsp:cNvPr id="0" name=""/>
        <dsp:cNvSpPr/>
      </dsp:nvSpPr>
      <dsp:spPr>
        <a:xfrm>
          <a:off x="621248" y="2081486"/>
          <a:ext cx="2706426" cy="55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77" tIns="58677" rIns="58677" bIns="58677" numCol="1" spcCol="1270" anchor="ctr" anchorCtr="0">
          <a:noAutofit/>
        </a:bodyPr>
        <a:lstStyle/>
        <a:p>
          <a:pPr marL="0" lvl="0" indent="0" algn="l" defTabSz="622300">
            <a:lnSpc>
              <a:spcPct val="100000"/>
            </a:lnSpc>
            <a:spcBef>
              <a:spcPct val="0"/>
            </a:spcBef>
            <a:spcAft>
              <a:spcPct val="35000"/>
            </a:spcAft>
            <a:buNone/>
          </a:pPr>
          <a:r>
            <a:rPr lang="en-US" sz="1400" b="0" i="0" kern="1200" dirty="0">
              <a:solidFill>
                <a:schemeClr val="tx2"/>
              </a:solidFill>
              <a:latin typeface="Source Sans Pro Light" panose="020B0403030403020204" pitchFamily="34" charset="0"/>
              <a:ea typeface="Source Sans Pro Light" panose="020B0403030403020204" pitchFamily="34" charset="0"/>
            </a:rPr>
            <a:t>Quantify the effect of delivery factors via workflow simulation</a:t>
          </a:r>
          <a:endParaRPr lang="en-US" sz="1400" kern="1200" dirty="0"/>
        </a:p>
      </dsp:txBody>
      <dsp:txXfrm>
        <a:off x="621248" y="2081486"/>
        <a:ext cx="2706426" cy="554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BA59C-D8D1-46D6-B371-D11D5B3761BE}">
      <dsp:nvSpPr>
        <dsp:cNvPr id="0" name=""/>
        <dsp:cNvSpPr/>
      </dsp:nvSpPr>
      <dsp:spPr>
        <a:xfrm>
          <a:off x="0" y="428164"/>
          <a:ext cx="3337242" cy="79045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3E26D-949E-4A9F-9DC1-D6EFD2B726FE}">
      <dsp:nvSpPr>
        <dsp:cNvPr id="0" name=""/>
        <dsp:cNvSpPr/>
      </dsp:nvSpPr>
      <dsp:spPr>
        <a:xfrm>
          <a:off x="239113" y="606016"/>
          <a:ext cx="434751" cy="434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6B651-6DA1-4BAC-B36A-84A1B2AF9BFA}">
      <dsp:nvSpPr>
        <dsp:cNvPr id="0" name=""/>
        <dsp:cNvSpPr/>
      </dsp:nvSpPr>
      <dsp:spPr>
        <a:xfrm>
          <a:off x="912977" y="428164"/>
          <a:ext cx="2424264" cy="790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7" tIns="83657" rIns="83657" bIns="83657" numCol="1" spcCol="1270" anchor="ctr" anchorCtr="0">
          <a:noAutofit/>
        </a:bodyPr>
        <a:lstStyle/>
        <a:p>
          <a:pPr marL="0" lvl="0" indent="0" algn="l" defTabSz="889000">
            <a:lnSpc>
              <a:spcPct val="100000"/>
            </a:lnSpc>
            <a:spcBef>
              <a:spcPct val="0"/>
            </a:spcBef>
            <a:spcAft>
              <a:spcPct val="35000"/>
            </a:spcAft>
            <a:buNone/>
          </a:pPr>
          <a:r>
            <a:rPr lang="en-US" sz="2000" b="0" i="0" kern="1200" dirty="0">
              <a:solidFill>
                <a:schemeClr val="tx2"/>
              </a:solidFill>
              <a:latin typeface="Source Sans Pro Light" panose="020B0403030403020204" pitchFamily="34" charset="0"/>
              <a:ea typeface="Source Sans Pro Light" panose="020B0403030403020204" pitchFamily="34" charset="0"/>
            </a:rPr>
            <a:t>Workflow Monitoring</a:t>
          </a:r>
        </a:p>
      </dsp:txBody>
      <dsp:txXfrm>
        <a:off x="912977" y="428164"/>
        <a:ext cx="2424264" cy="790456"/>
      </dsp:txXfrm>
    </dsp:sp>
    <dsp:sp modelId="{487D65E6-9727-40F6-9EC1-75477765BEB8}">
      <dsp:nvSpPr>
        <dsp:cNvPr id="0" name=""/>
        <dsp:cNvSpPr/>
      </dsp:nvSpPr>
      <dsp:spPr>
        <a:xfrm>
          <a:off x="0" y="1416235"/>
          <a:ext cx="3337242" cy="79045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20E60-EBE6-4B04-AD14-784EB9249B38}">
      <dsp:nvSpPr>
        <dsp:cNvPr id="0" name=""/>
        <dsp:cNvSpPr/>
      </dsp:nvSpPr>
      <dsp:spPr>
        <a:xfrm>
          <a:off x="239113" y="1594087"/>
          <a:ext cx="434751" cy="434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44169-A560-4ECD-9D36-9065EAC2733A}">
      <dsp:nvSpPr>
        <dsp:cNvPr id="0" name=""/>
        <dsp:cNvSpPr/>
      </dsp:nvSpPr>
      <dsp:spPr>
        <a:xfrm>
          <a:off x="912977" y="1416235"/>
          <a:ext cx="2424264" cy="790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7" tIns="83657" rIns="83657" bIns="83657" numCol="1" spcCol="1270" anchor="ctr" anchorCtr="0">
          <a:noAutofit/>
        </a:bodyPr>
        <a:lstStyle/>
        <a:p>
          <a:pPr marL="0" lvl="0" indent="0" algn="l" defTabSz="889000">
            <a:lnSpc>
              <a:spcPct val="100000"/>
            </a:lnSpc>
            <a:spcBef>
              <a:spcPct val="0"/>
            </a:spcBef>
            <a:spcAft>
              <a:spcPct val="35000"/>
            </a:spcAft>
            <a:buNone/>
          </a:pPr>
          <a:r>
            <a:rPr lang="en-US" sz="2000" b="0" i="0" kern="1200" dirty="0">
              <a:solidFill>
                <a:schemeClr val="tx2"/>
              </a:solidFill>
              <a:latin typeface="Source Sans Pro Light" panose="020B0403030403020204" pitchFamily="34" charset="0"/>
              <a:ea typeface="Source Sans Pro Light" panose="020B0403030403020204" pitchFamily="34" charset="0"/>
            </a:rPr>
            <a:t>The price of data-drift</a:t>
          </a:r>
        </a:p>
      </dsp:txBody>
      <dsp:txXfrm>
        <a:off x="912977" y="1416235"/>
        <a:ext cx="2424264" cy="7904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FB42DD-36C4-DE44-9362-98C1A640C804}" type="datetimeFigureOut">
              <a:rPr lang="en-US" smtClean="0"/>
              <a:t>11/5/24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6E3856-4C8C-5E4F-9DFD-C348D6494BAC}" type="slidenum">
              <a:rPr lang="en-US" smtClean="0"/>
              <a:t>‹#›</a:t>
            </a:fld>
            <a:endParaRPr lang="en-US"/>
          </a:p>
        </p:txBody>
      </p:sp>
    </p:spTree>
    <p:extLst>
      <p:ext uri="{BB962C8B-B14F-4D97-AF65-F5344CB8AC3E}">
        <p14:creationId xmlns:p14="http://schemas.microsoft.com/office/powerpoint/2010/main" val="1848920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hai.stanford.edu/news/deploying-ai-healthcare-separating-hype-helpful" TargetMode="External"/><Relationship Id="rId3" Type="http://schemas.openxmlformats.org/officeDocument/2006/relationships/hyperlink" Target="https://hai.stanford.edu/news/should-ai-models-be-explainable-depends" TargetMode="External"/><Relationship Id="rId7" Type="http://schemas.openxmlformats.org/officeDocument/2006/relationships/hyperlink" Target="https://hai.stanford.edu/news/flying-dark-hospital-ai-tools-arent-well-documente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hai.stanford.edu/news/how-do-we-ensure-healthcare-ai-useful" TargetMode="External"/><Relationship Id="rId11" Type="http://schemas.openxmlformats.org/officeDocument/2006/relationships/hyperlink" Target="https://hai.stanford.edu/news/how-well-do-large-language-models-support-clinician-information-needs" TargetMode="External"/><Relationship Id="rId5" Type="http://schemas.openxmlformats.org/officeDocument/2006/relationships/hyperlink" Target="https://hai.stanford.edu/news/when-algorithmic-fairness-fixes-fail-case-keeping-humans-loop" TargetMode="External"/><Relationship Id="rId10" Type="http://schemas.openxmlformats.org/officeDocument/2006/relationships/hyperlink" Target="https://hai.stanford.edu/news/shaky-foundations-foundation-models-healthcare" TargetMode="External"/><Relationship Id="rId4" Type="http://schemas.openxmlformats.org/officeDocument/2006/relationships/hyperlink" Target="https://hai.stanford.edu/news/healthcare-algorithms-dont-always-need-be-generalizable" TargetMode="External"/><Relationship Id="rId9" Type="http://schemas.openxmlformats.org/officeDocument/2006/relationships/hyperlink" Target="https://hai.stanford.edu/news/how-foundation-models-can-advance-ai-healthca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dirty="0"/>
              <a:t>To add:</a:t>
            </a:r>
          </a:p>
          <a:p>
            <a:pPr marL="0" marR="0" lvl="0" indent="0" algn="l" rtl="0">
              <a:lnSpc>
                <a:spcPct val="100000"/>
              </a:lnSpc>
              <a:spcBef>
                <a:spcPts val="0"/>
              </a:spcBef>
              <a:spcAft>
                <a:spcPts val="0"/>
              </a:spcAft>
              <a:buClr>
                <a:schemeClr val="dk1"/>
              </a:buClr>
              <a:buFont typeface="Calibri"/>
              <a:buNone/>
            </a:pPr>
            <a:r>
              <a:rPr lang="en-US" dirty="0"/>
              <a:t>nonparametric tests,</a:t>
            </a:r>
            <a:r>
              <a:rPr lang="en-US" baseline="0" dirty="0"/>
              <a:t> bootstrap</a:t>
            </a:r>
            <a:endParaRPr lang="en-US" dirty="0"/>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566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B4434-0BCC-4BC6-8E8B-9012B1B22F2D}"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5733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5431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066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the ability to explain which variables and their combinations, in what manner, led to the output produced by the model. [HOW]</a:t>
            </a:r>
          </a:p>
          <a:p>
            <a:pPr marL="514350" indent="-514350">
              <a:buFont typeface="+mj-lt"/>
              <a:buAutoNum type="arabicPeriod"/>
            </a:pPr>
            <a:r>
              <a:rPr lang="en-US" dirty="0"/>
              <a:t>enough understanding of what is going on, so that they can trust the output. [TRUST]</a:t>
            </a:r>
          </a:p>
          <a:p>
            <a:pPr marL="514350" indent="-514350">
              <a:buFont typeface="+mj-lt"/>
              <a:buAutoNum type="arabicPeriod"/>
            </a:pPr>
            <a:r>
              <a:rPr lang="en-US" dirty="0"/>
              <a:t>enough causality in the model structure to provide ideas for what mitigating action to take. [WHY]</a:t>
            </a:r>
          </a:p>
        </p:txBody>
      </p:sp>
      <p:sp>
        <p:nvSpPr>
          <p:cNvPr id="4" name="Slide Number Placeholder 3"/>
          <p:cNvSpPr>
            <a:spLocks noGrp="1"/>
          </p:cNvSpPr>
          <p:nvPr>
            <p:ph type="sldNum" sz="quarter" idx="5"/>
          </p:nvPr>
        </p:nvSpPr>
        <p:spPr/>
        <p:txBody>
          <a:bodyPr/>
          <a:lstStyle/>
          <a:p>
            <a:fld id="{EC6E3856-4C8C-5E4F-9DFD-C348D6494BAC}" type="slidenum">
              <a:rPr lang="en-US" smtClean="0"/>
              <a:t>14</a:t>
            </a:fld>
            <a:endParaRPr lang="en-US"/>
          </a:p>
        </p:txBody>
      </p:sp>
    </p:spTree>
    <p:extLst>
      <p:ext uri="{BB962C8B-B14F-4D97-AF65-F5344CB8AC3E}">
        <p14:creationId xmlns:p14="http://schemas.microsoft.com/office/powerpoint/2010/main" val="13333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were shown models that varied in two factors thought to influence interpretability:</a:t>
            </a:r>
          </a:p>
          <a:p>
            <a:pPr lvl="1"/>
            <a:r>
              <a:rPr lang="en-US" dirty="0"/>
              <a:t>the number of input features</a:t>
            </a:r>
          </a:p>
          <a:p>
            <a:pPr lvl="1"/>
            <a:r>
              <a:rPr lang="en-US" dirty="0"/>
              <a:t>the model transparency (clear or black-box).</a:t>
            </a:r>
          </a:p>
          <a:p>
            <a:r>
              <a:rPr lang="en-US" dirty="0"/>
              <a:t>No significant difference in multiple measures of trust.</a:t>
            </a:r>
          </a:p>
          <a:p>
            <a:r>
              <a:rPr lang="en-US" dirty="0"/>
              <a:t>Increased transparency hampered people’s ability to detect when a model has made a sizeable mistake!</a:t>
            </a:r>
          </a:p>
          <a:p>
            <a:r>
              <a:rPr lang="en-US" dirty="0"/>
              <a:t>We need to empirically verify that interpretable models achieve their intended effects on end users.</a:t>
            </a:r>
          </a:p>
          <a:p>
            <a:endParaRPr lang="en-US" dirty="0"/>
          </a:p>
          <a:p>
            <a:r>
              <a:rPr lang="en-US" dirty="0"/>
              <a:t>In defense of the black box</a:t>
            </a:r>
          </a:p>
          <a:p>
            <a:r>
              <a:rPr lang="en-US" sz="1200" b="0" i="0" kern="1200" dirty="0" err="1">
                <a:solidFill>
                  <a:schemeClr val="tx1"/>
                </a:solidFill>
                <a:effectLst/>
                <a:latin typeface="+mn-lt"/>
                <a:ea typeface="+mn-ea"/>
                <a:cs typeface="+mn-cs"/>
              </a:rPr>
              <a:t>Ghassemi</a:t>
            </a:r>
            <a:r>
              <a:rPr lang="en-US" sz="1200" b="0" i="0" kern="1200" dirty="0">
                <a:solidFill>
                  <a:schemeClr val="tx1"/>
                </a:solidFill>
                <a:effectLst/>
                <a:latin typeface="+mn-lt"/>
                <a:ea typeface="+mn-ea"/>
                <a:cs typeface="+mn-cs"/>
              </a:rPr>
              <a:t> et al, The false hope of current approaches to explainable artificial intelligence in health care - https://</a:t>
            </a:r>
            <a:r>
              <a:rPr lang="en-US" sz="1200" b="0" i="0" kern="1200" dirty="0" err="1">
                <a:solidFill>
                  <a:schemeClr val="tx1"/>
                </a:solidFill>
                <a:effectLst/>
                <a:latin typeface="+mn-lt"/>
                <a:ea typeface="+mn-ea"/>
                <a:cs typeface="+mn-cs"/>
              </a:rPr>
              <a:t>www.sciencedirect.com</a:t>
            </a:r>
            <a:r>
              <a:rPr lang="en-US" sz="1200" b="0" i="0" kern="1200" dirty="0">
                <a:solidFill>
                  <a:schemeClr val="tx1"/>
                </a:solidFill>
                <a:effectLst/>
                <a:latin typeface="+mn-lt"/>
                <a:ea typeface="+mn-ea"/>
                <a:cs typeface="+mn-cs"/>
              </a:rPr>
              <a:t>/science/article/</a:t>
            </a:r>
            <a:r>
              <a:rPr lang="en-US" sz="1200" b="0" i="0" kern="1200" dirty="0" err="1">
                <a:solidFill>
                  <a:schemeClr val="tx1"/>
                </a:solidFill>
                <a:effectLst/>
                <a:latin typeface="+mn-lt"/>
                <a:ea typeface="+mn-ea"/>
                <a:cs typeface="+mn-cs"/>
              </a:rPr>
              <a:t>pii</a:t>
            </a:r>
            <a:r>
              <a:rPr lang="en-US" sz="1200" b="0" i="0" kern="1200" dirty="0">
                <a:solidFill>
                  <a:schemeClr val="tx1"/>
                </a:solidFill>
                <a:effectLst/>
                <a:latin typeface="+mn-lt"/>
                <a:ea typeface="+mn-ea"/>
                <a:cs typeface="+mn-cs"/>
              </a:rPr>
              <a:t>/S2589750021002089</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780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6E3856-4C8C-5E4F-9DFD-C348D6494B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5814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80985">
              <a:spcBef>
                <a:spcPts val="0"/>
              </a:spcBef>
              <a:spcAft>
                <a:spcPts val="0"/>
              </a:spcAft>
              <a:buSzTx/>
              <a:buNone/>
              <a:defRPr/>
            </a:pPr>
            <a:r>
              <a:rPr lang="en-US" b="0" i="0" dirty="0">
                <a:solidFill>
                  <a:srgbClr val="333333"/>
                </a:solidFill>
                <a:effectLst/>
                <a:latin typeface="Arial" panose="020B0604020202020204" pitchFamily="34" charset="0"/>
              </a:rPr>
              <a:t>In healthcare, predictive models play a role not unlike that of blood tests, X-rays, or MRIs: They influence decisions about whether an intervention is appropriate. Whether a model is usefulness depends on the interplay between the model's output, the policy and capacity to take an action in response, and the action’s benefits and harms (the three-pronged star on the left). </a:t>
            </a:r>
          </a:p>
          <a:p>
            <a:pPr marL="0" indent="0" defTabSz="380985">
              <a:spcBef>
                <a:spcPts val="0"/>
              </a:spcBef>
              <a:spcAft>
                <a:spcPts val="0"/>
              </a:spcAft>
              <a:buSzTx/>
              <a:buNone/>
              <a:defRPr/>
            </a:pP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We have created a team -- https://</a:t>
            </a:r>
            <a:r>
              <a:rPr lang="en-US" b="0" i="0" dirty="0" err="1">
                <a:solidFill>
                  <a:srgbClr val="333333"/>
                </a:solidFill>
                <a:effectLst/>
                <a:latin typeface="Arial" panose="020B0604020202020204" pitchFamily="34" charset="0"/>
              </a:rPr>
              <a:t>dsatshc.stanford.edu</a:t>
            </a:r>
            <a:r>
              <a:rPr lang="en-US" b="0" i="0" dirty="0">
                <a:solidFill>
                  <a:srgbClr val="333333"/>
                </a:solidFill>
                <a:effectLst/>
                <a:latin typeface="Arial" panose="020B0604020202020204" pitchFamily="34" charset="0"/>
              </a:rPr>
              <a:t>/ -- to assess whether a model-guided care situation is Fair, Useful, Reliable and as Monetary value. (i.e. FURM assessment – see https://</a:t>
            </a:r>
            <a:r>
              <a:rPr lang="en-US" b="0" i="0" dirty="0" err="1">
                <a:solidFill>
                  <a:srgbClr val="333333"/>
                </a:solidFill>
                <a:effectLst/>
                <a:latin typeface="Arial" panose="020B0604020202020204" pitchFamily="34" charset="0"/>
              </a:rPr>
              <a:t>scopeblog.stanford.edu</a:t>
            </a:r>
            <a:r>
              <a:rPr lang="en-US" b="0" i="0" dirty="0">
                <a:solidFill>
                  <a:srgbClr val="333333"/>
                </a:solidFill>
                <a:effectLst/>
                <a:latin typeface="Arial" panose="020B0604020202020204" pitchFamily="34" charset="0"/>
              </a:rPr>
              <a:t>/2022/10/03/researchers-create-guide-for-fair-and-equitable-ai-in-health-care/).</a:t>
            </a:r>
          </a:p>
          <a:p>
            <a:pPr marL="0" indent="0" defTabSz="380985">
              <a:spcBef>
                <a:spcPts val="0"/>
              </a:spcBef>
              <a:spcAft>
                <a:spcPts val="0"/>
              </a:spcAft>
              <a:buSzTx/>
              <a:buNone/>
              <a:defRPr/>
            </a:pPr>
            <a:endParaRPr lang="en-US" sz="1200" b="1" dirty="0">
              <a:solidFill>
                <a:prstClr val="black"/>
              </a:solidFill>
              <a:latin typeface="Calibri"/>
              <a:cs typeface="+mn-cs"/>
            </a:endParaRPr>
          </a:p>
          <a:p>
            <a:pPr marL="0" indent="0" defTabSz="380985">
              <a:spcBef>
                <a:spcPts val="0"/>
              </a:spcBef>
              <a:spcAft>
                <a:spcPts val="0"/>
              </a:spcAft>
              <a:buSzTx/>
              <a:buNone/>
              <a:defRPr/>
            </a:pPr>
            <a:r>
              <a:rPr lang="en-US" sz="1200" b="1" dirty="0">
                <a:solidFill>
                  <a:prstClr val="black"/>
                </a:solidFill>
                <a:latin typeface="Calibri"/>
                <a:cs typeface="+mn-cs"/>
              </a:rPr>
              <a:t>Thought leadership:</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Liu et al, The number needed to benefit: estimating the value of predictive analytics in healthcare. https://</a:t>
            </a:r>
            <a:r>
              <a:rPr lang="en-US" sz="1200" dirty="0" err="1">
                <a:solidFill>
                  <a:prstClr val="black"/>
                </a:solidFill>
                <a:latin typeface="Source Sans Pro Light" panose="020B0403030403020204" pitchFamily="34" charset="0"/>
                <a:ea typeface="Source Sans Pro Light" panose="020B0403030403020204" pitchFamily="34" charset="0"/>
                <a:cs typeface="+mn-cs"/>
              </a:rPr>
              <a:t>doi.org</a:t>
            </a:r>
            <a:r>
              <a:rPr lang="en-US" sz="1200" dirty="0">
                <a:solidFill>
                  <a:prstClr val="black"/>
                </a:solidFill>
                <a:latin typeface="Source Sans Pro Light" panose="020B0403030403020204" pitchFamily="34" charset="0"/>
                <a:ea typeface="Source Sans Pro Light" panose="020B0403030403020204" pitchFamily="34" charset="0"/>
                <a:cs typeface="+mn-cs"/>
              </a:rPr>
              <a:t>/10.1093/</a:t>
            </a:r>
            <a:r>
              <a:rPr lang="en-US" sz="1200" dirty="0" err="1">
                <a:solidFill>
                  <a:prstClr val="black"/>
                </a:solidFill>
                <a:latin typeface="Source Sans Pro Light" panose="020B0403030403020204" pitchFamily="34" charset="0"/>
                <a:ea typeface="Source Sans Pro Light" panose="020B0403030403020204" pitchFamily="34" charset="0"/>
                <a:cs typeface="+mn-cs"/>
              </a:rPr>
              <a:t>jamia</a:t>
            </a:r>
            <a:r>
              <a:rPr lang="en-US" sz="1200" dirty="0">
                <a:solidFill>
                  <a:prstClr val="black"/>
                </a:solidFill>
                <a:latin typeface="Source Sans Pro Light" panose="020B0403030403020204" pitchFamily="34" charset="0"/>
                <a:ea typeface="Source Sans Pro Light" panose="020B0403030403020204" pitchFamily="34" charset="0"/>
                <a:cs typeface="+mn-cs"/>
              </a:rPr>
              <a:t>/ocz088</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Morse et al, Estimate the hidden deployment cost of predictive models to improve patient care. https://</a:t>
            </a:r>
            <a:r>
              <a:rPr lang="en-US" sz="1200" dirty="0" err="1">
                <a:solidFill>
                  <a:prstClr val="black"/>
                </a:solidFill>
                <a:latin typeface="Source Sans Pro Light" panose="020B0403030403020204" pitchFamily="34" charset="0"/>
                <a:ea typeface="Source Sans Pro Light" panose="020B0403030403020204" pitchFamily="34" charset="0"/>
                <a:cs typeface="+mn-cs"/>
              </a:rPr>
              <a:t>doi.org</a:t>
            </a:r>
            <a:r>
              <a:rPr lang="en-US" sz="1200" dirty="0">
                <a:solidFill>
                  <a:prstClr val="black"/>
                </a:solidFill>
                <a:latin typeface="Source Sans Pro Light" panose="020B0403030403020204" pitchFamily="34" charset="0"/>
                <a:ea typeface="Source Sans Pro Light" panose="020B0403030403020204" pitchFamily="34" charset="0"/>
                <a:cs typeface="+mn-cs"/>
              </a:rPr>
              <a:t>/10.1038/s41591-019-0651-8</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Shah et al, Making Machine Learning Models Clinically Useful. doi:10.1001/jama.2019.10306</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Char et al, Implementing Machine Learning in Health Care - Addressing Ethical Challenges. DOI: 10.1056/NEJMp1714229</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Seneviratne et al, Bridging the implementation gap of machine learning in healthcare. http://</a:t>
            </a:r>
            <a:r>
              <a:rPr lang="en-US" sz="1200" dirty="0" err="1">
                <a:solidFill>
                  <a:prstClr val="black"/>
                </a:solidFill>
                <a:latin typeface="Source Sans Pro Light" panose="020B0403030403020204" pitchFamily="34" charset="0"/>
                <a:ea typeface="Source Sans Pro Light" panose="020B0403030403020204" pitchFamily="34" charset="0"/>
                <a:cs typeface="+mn-cs"/>
              </a:rPr>
              <a:t>dx.doi.org</a:t>
            </a:r>
            <a:r>
              <a:rPr lang="en-US" sz="1200" dirty="0">
                <a:solidFill>
                  <a:prstClr val="black"/>
                </a:solidFill>
                <a:latin typeface="Source Sans Pro Light" panose="020B0403030403020204" pitchFamily="34" charset="0"/>
                <a:ea typeface="Source Sans Pro Light" panose="020B0403030403020204" pitchFamily="34" charset="0"/>
                <a:cs typeface="+mn-cs"/>
              </a:rPr>
              <a:t>/10.1136/bmjinnov-2019-000359</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Li et al, Developing a Delivery Science for Artificial Intelligence in Healthcare. https://</a:t>
            </a:r>
            <a:r>
              <a:rPr lang="en-US" sz="1200" dirty="0" err="1">
                <a:solidFill>
                  <a:prstClr val="black"/>
                </a:solidFill>
                <a:latin typeface="Source Sans Pro Light" panose="020B0403030403020204" pitchFamily="34" charset="0"/>
                <a:ea typeface="Source Sans Pro Light" panose="020B0403030403020204" pitchFamily="34" charset="0"/>
                <a:cs typeface="+mn-cs"/>
              </a:rPr>
              <a:t>doi.org</a:t>
            </a:r>
            <a:r>
              <a:rPr lang="en-US" sz="1200" dirty="0">
                <a:solidFill>
                  <a:prstClr val="black"/>
                </a:solidFill>
                <a:latin typeface="Source Sans Pro Light" panose="020B0403030403020204" pitchFamily="34" charset="0"/>
                <a:ea typeface="Source Sans Pro Light" panose="020B0403030403020204" pitchFamily="34" charset="0"/>
                <a:cs typeface="+mn-cs"/>
              </a:rPr>
              <a:t>/10.1038/s41746-020-00318-y</a:t>
            </a:r>
          </a:p>
          <a:p>
            <a:pPr marL="193138" indent="-193138" defTabSz="380985">
              <a:lnSpc>
                <a:spcPct val="120000"/>
              </a:lnSpc>
              <a:spcBef>
                <a:spcPts val="0"/>
              </a:spcBef>
              <a:spcAft>
                <a:spcPts val="0"/>
              </a:spcAft>
              <a:buSzPct val="100000"/>
              <a:buFont typeface="+mj-lt"/>
              <a:buAutoNum type="arabicPeriod"/>
              <a:defRPr/>
            </a:pPr>
            <a:r>
              <a:rPr lang="en-US" sz="1200" dirty="0">
                <a:solidFill>
                  <a:prstClr val="black"/>
                </a:solidFill>
                <a:latin typeface="Source Sans Pro Light" panose="020B0403030403020204" pitchFamily="34" charset="0"/>
                <a:ea typeface="Source Sans Pro Light" panose="020B0403030403020204" pitchFamily="34" charset="0"/>
                <a:cs typeface="+mn-cs"/>
              </a:rPr>
              <a:t>Singh et al, Assessing the net benefit of machine learning models in the presence of resource constraints. https://</a:t>
            </a:r>
            <a:r>
              <a:rPr lang="en-US" sz="1200" dirty="0" err="1">
                <a:solidFill>
                  <a:prstClr val="black"/>
                </a:solidFill>
                <a:latin typeface="Source Sans Pro Light" panose="020B0403030403020204" pitchFamily="34" charset="0"/>
                <a:ea typeface="Source Sans Pro Light" panose="020B0403030403020204" pitchFamily="34" charset="0"/>
                <a:cs typeface="+mn-cs"/>
              </a:rPr>
              <a:t>pubmed.ncbi.nlm.nih.gov</a:t>
            </a:r>
            <a:r>
              <a:rPr lang="en-US" sz="1200" dirty="0">
                <a:solidFill>
                  <a:prstClr val="black"/>
                </a:solidFill>
                <a:latin typeface="Source Sans Pro Light" panose="020B0403030403020204" pitchFamily="34" charset="0"/>
                <a:ea typeface="Source Sans Pro Light" panose="020B0403030403020204" pitchFamily="34" charset="0"/>
                <a:cs typeface="+mn-cs"/>
              </a:rPr>
              <a:t>/36810659/</a:t>
            </a:r>
          </a:p>
          <a:p>
            <a:pPr marL="193138" indent="-193138" defTabSz="380985">
              <a:lnSpc>
                <a:spcPct val="120000"/>
              </a:lnSpc>
              <a:spcBef>
                <a:spcPts val="0"/>
              </a:spcBef>
              <a:spcAft>
                <a:spcPts val="0"/>
              </a:spcAft>
              <a:buSzPct val="100000"/>
              <a:buFont typeface="+mj-lt"/>
              <a:buAutoNum type="arabicPeriod"/>
              <a:defRPr/>
            </a:pPr>
            <a:endParaRPr lang="en-US" sz="1200" dirty="0">
              <a:solidFill>
                <a:prstClr val="black"/>
              </a:solidFill>
              <a:latin typeface="Source Sans Pro Light" panose="020B0403030403020204" pitchFamily="34" charset="0"/>
              <a:ea typeface="Source Sans Pro Light" panose="020B0403030403020204" pitchFamily="34" charset="0"/>
              <a:cs typeface="+mn-cs"/>
            </a:endParaRPr>
          </a:p>
          <a:p>
            <a:pPr marL="193138" indent="-193138" defTabSz="380985">
              <a:lnSpc>
                <a:spcPct val="120000"/>
              </a:lnSpc>
              <a:spcBef>
                <a:spcPts val="0"/>
              </a:spcBef>
              <a:spcAft>
                <a:spcPts val="0"/>
              </a:spcAft>
              <a:buSzPct val="100000"/>
              <a:buFont typeface="+mj-lt"/>
              <a:buAutoNum type="arabicPeriod"/>
              <a:defRPr/>
            </a:pPr>
            <a:endParaRPr lang="en-US" sz="1200" dirty="0">
              <a:solidFill>
                <a:prstClr val="black"/>
              </a:solidFill>
              <a:latin typeface="Calibri"/>
              <a:cs typeface="+mn-cs"/>
            </a:endParaRPr>
          </a:p>
          <a:p>
            <a:pPr marL="0" indent="0" defTabSz="380985">
              <a:spcBef>
                <a:spcPts val="0"/>
              </a:spcBef>
              <a:spcAft>
                <a:spcPts val="0"/>
              </a:spcAft>
              <a:buSzTx/>
              <a:buNone/>
              <a:defRPr/>
            </a:pPr>
            <a:r>
              <a:rPr lang="en-US" sz="1200" b="1" dirty="0">
                <a:solidFill>
                  <a:prstClr val="black"/>
                </a:solidFill>
                <a:latin typeface="Calibri"/>
                <a:cs typeface="+mn-cs"/>
              </a:rPr>
              <a:t>Research:</a:t>
            </a:r>
          </a:p>
          <a:p>
            <a:pPr marL="228600" indent="-228600"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Jung Kenneth et al - Predicting need for advanced illness or palliative care in a primary care population using electronic health record data. https://</a:t>
            </a:r>
            <a:r>
              <a:rPr lang="en-US" sz="1200" dirty="0" err="1">
                <a:solidFill>
                  <a:prstClr val="black"/>
                </a:solidFill>
                <a:latin typeface="Source Sans Pro Light" panose="020B0403030403020204" pitchFamily="34" charset="0"/>
                <a:ea typeface="Source Sans Pro Light" panose="020B0403030403020204" pitchFamily="34" charset="0"/>
              </a:rPr>
              <a:t>doi.org</a:t>
            </a:r>
            <a:r>
              <a:rPr lang="en-US" sz="1200" dirty="0">
                <a:solidFill>
                  <a:prstClr val="black"/>
                </a:solidFill>
                <a:latin typeface="Source Sans Pro Light" panose="020B0403030403020204" pitchFamily="34" charset="0"/>
                <a:ea typeface="Source Sans Pro Light" panose="020B0403030403020204" pitchFamily="34" charset="0"/>
              </a:rPr>
              <a:t>/10.1016/j.jbi.2019.103115. </a:t>
            </a:r>
          </a:p>
          <a:p>
            <a:pPr marL="193138" indent="-193138"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Avati, Anand et al - Improving palliative care with deep learning. https://</a:t>
            </a:r>
            <a:r>
              <a:rPr lang="en-US" sz="1200" dirty="0" err="1">
                <a:solidFill>
                  <a:prstClr val="black"/>
                </a:solidFill>
                <a:latin typeface="Source Sans Pro Light" panose="020B0403030403020204" pitchFamily="34" charset="0"/>
                <a:ea typeface="Source Sans Pro Light" panose="020B0403030403020204" pitchFamily="34" charset="0"/>
              </a:rPr>
              <a:t>doi.org</a:t>
            </a:r>
            <a:r>
              <a:rPr lang="en-US" sz="1200" dirty="0">
                <a:solidFill>
                  <a:prstClr val="black"/>
                </a:solidFill>
                <a:latin typeface="Source Sans Pro Light" panose="020B0403030403020204" pitchFamily="34" charset="0"/>
                <a:ea typeface="Source Sans Pro Light" panose="020B0403030403020204" pitchFamily="34" charset="0"/>
              </a:rPr>
              <a:t>/10.1186/s12911-018-0677-8</a:t>
            </a:r>
          </a:p>
          <a:p>
            <a:pPr marL="193138" indent="-193138"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Avati, Anand et al - Countdown Regression: Sharp and Calibrated Survival Predictions, http://</a:t>
            </a:r>
            <a:r>
              <a:rPr lang="en-US" sz="1200" dirty="0" err="1">
                <a:solidFill>
                  <a:prstClr val="black"/>
                </a:solidFill>
                <a:latin typeface="Source Sans Pro Light" panose="020B0403030403020204" pitchFamily="34" charset="0"/>
                <a:ea typeface="Source Sans Pro Light" panose="020B0403030403020204" pitchFamily="34" charset="0"/>
              </a:rPr>
              <a:t>auai.org</a:t>
            </a:r>
            <a:r>
              <a:rPr lang="en-US" sz="1200" dirty="0">
                <a:solidFill>
                  <a:prstClr val="black"/>
                </a:solidFill>
                <a:latin typeface="Source Sans Pro Light" panose="020B0403030403020204" pitchFamily="34" charset="0"/>
                <a:ea typeface="Source Sans Pro Light" panose="020B0403030403020204" pitchFamily="34" charset="0"/>
              </a:rPr>
              <a:t>/uai2019/proceedings/papers/28.pdf</a:t>
            </a:r>
          </a:p>
          <a:p>
            <a:pPr marL="193138" indent="-193138"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Jung Kenneth et al - A framework for making predictive models useful in practice, https://</a:t>
            </a:r>
            <a:r>
              <a:rPr lang="en-US" sz="1200" dirty="0" err="1">
                <a:solidFill>
                  <a:prstClr val="black"/>
                </a:solidFill>
                <a:latin typeface="Source Sans Pro Light" panose="020B0403030403020204" pitchFamily="34" charset="0"/>
                <a:ea typeface="Source Sans Pro Light" panose="020B0403030403020204" pitchFamily="34" charset="0"/>
              </a:rPr>
              <a:t>doi.org</a:t>
            </a:r>
            <a:r>
              <a:rPr lang="en-US" sz="1200" dirty="0">
                <a:solidFill>
                  <a:prstClr val="black"/>
                </a:solidFill>
                <a:latin typeface="Source Sans Pro Light" panose="020B0403030403020204" pitchFamily="34" charset="0"/>
                <a:ea typeface="Source Sans Pro Light" panose="020B0403030403020204" pitchFamily="34" charset="0"/>
              </a:rPr>
              <a:t>/10.1093/</a:t>
            </a:r>
            <a:r>
              <a:rPr lang="en-US" sz="1200" dirty="0" err="1">
                <a:solidFill>
                  <a:prstClr val="black"/>
                </a:solidFill>
                <a:latin typeface="Source Sans Pro Light" panose="020B0403030403020204" pitchFamily="34" charset="0"/>
                <a:ea typeface="Source Sans Pro Light" panose="020B0403030403020204" pitchFamily="34" charset="0"/>
              </a:rPr>
              <a:t>jamia</a:t>
            </a:r>
            <a:r>
              <a:rPr lang="en-US" sz="1200" dirty="0">
                <a:solidFill>
                  <a:prstClr val="black"/>
                </a:solidFill>
                <a:latin typeface="Source Sans Pro Light" panose="020B0403030403020204" pitchFamily="34" charset="0"/>
                <a:ea typeface="Source Sans Pro Light" panose="020B0403030403020204" pitchFamily="34" charset="0"/>
              </a:rPr>
              <a:t>/ocaa318</a:t>
            </a:r>
          </a:p>
          <a:p>
            <a:pPr marL="193138" indent="-193138" defTabSz="380985">
              <a:lnSpc>
                <a:spcPct val="120000"/>
              </a:lnSpc>
              <a:spcBef>
                <a:spcPts val="0"/>
              </a:spcBef>
              <a:spcAft>
                <a:spcPts val="0"/>
              </a:spcAft>
              <a:buSzPct val="100000"/>
              <a:buFont typeface="+mj-lt"/>
              <a:buAutoNum type="arabicPeriod" startAt="8"/>
              <a:defRPr/>
            </a:pPr>
            <a:r>
              <a:rPr lang="en-US" sz="1200" dirty="0" err="1">
                <a:solidFill>
                  <a:prstClr val="black"/>
                </a:solidFill>
                <a:latin typeface="Source Sans Pro Light" panose="020B0403030403020204" pitchFamily="34" charset="0"/>
                <a:ea typeface="Source Sans Pro Light" panose="020B0403030403020204" pitchFamily="34" charset="0"/>
              </a:rPr>
              <a:t>Pfohl</a:t>
            </a:r>
            <a:r>
              <a:rPr lang="en-US" sz="1200" dirty="0">
                <a:solidFill>
                  <a:prstClr val="black"/>
                </a:solidFill>
                <a:latin typeface="Source Sans Pro Light" panose="020B0403030403020204" pitchFamily="34" charset="0"/>
                <a:ea typeface="Source Sans Pro Light" panose="020B0403030403020204" pitchFamily="34" charset="0"/>
              </a:rPr>
              <a:t>, Stephen R et al. - An empirical characterization of fair machine learning for clinical risk prediction. doi:10.1016/j.jbi.2020.103621</a:t>
            </a:r>
          </a:p>
          <a:p>
            <a:pPr marL="193138" indent="-193138"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Ko, Michael et al. - Improving hospital readmission prediction using individualized utility analysis.. doi:10.1016/j.jbi.2021.103826</a:t>
            </a:r>
          </a:p>
          <a:p>
            <a:pPr marL="193138" indent="-193138"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Patel, </a:t>
            </a:r>
            <a:r>
              <a:rPr lang="en-US" sz="1200" dirty="0" err="1">
                <a:solidFill>
                  <a:prstClr val="black"/>
                </a:solidFill>
                <a:latin typeface="Source Sans Pro Light" panose="020B0403030403020204" pitchFamily="34" charset="0"/>
                <a:ea typeface="Source Sans Pro Light" panose="020B0403030403020204" pitchFamily="34" charset="0"/>
              </a:rPr>
              <a:t>Birju</a:t>
            </a:r>
            <a:r>
              <a:rPr lang="en-US" sz="1200" dirty="0">
                <a:solidFill>
                  <a:prstClr val="black"/>
                </a:solidFill>
                <a:latin typeface="Source Sans Pro Light" panose="020B0403030403020204" pitchFamily="34" charset="0"/>
                <a:ea typeface="Source Sans Pro Light" panose="020B0403030403020204" pitchFamily="34" charset="0"/>
              </a:rPr>
              <a:t> et al. - Learning decision thresholds for risk stratification models from aggregate clinician behavior. doi:10.1093/</a:t>
            </a:r>
            <a:r>
              <a:rPr lang="en-US" sz="1200" dirty="0" err="1">
                <a:solidFill>
                  <a:prstClr val="black"/>
                </a:solidFill>
                <a:latin typeface="Source Sans Pro Light" panose="020B0403030403020204" pitchFamily="34" charset="0"/>
                <a:ea typeface="Source Sans Pro Light" panose="020B0403030403020204" pitchFamily="34" charset="0"/>
              </a:rPr>
              <a:t>jamia</a:t>
            </a:r>
            <a:r>
              <a:rPr lang="en-US" sz="1200" dirty="0">
                <a:solidFill>
                  <a:prstClr val="black"/>
                </a:solidFill>
                <a:latin typeface="Source Sans Pro Light" panose="020B0403030403020204" pitchFamily="34" charset="0"/>
                <a:ea typeface="Source Sans Pro Light" panose="020B0403030403020204" pitchFamily="34" charset="0"/>
              </a:rPr>
              <a:t>/ocab159</a:t>
            </a:r>
          </a:p>
          <a:p>
            <a:pPr marL="193138" indent="-193138" defTabSz="380985">
              <a:lnSpc>
                <a:spcPct val="120000"/>
              </a:lnSpc>
              <a:spcBef>
                <a:spcPts val="0"/>
              </a:spcBef>
              <a:spcAft>
                <a:spcPts val="0"/>
              </a:spcAft>
              <a:buSzPct val="100000"/>
              <a:buFont typeface="+mj-lt"/>
              <a:buAutoNum type="arabicPeriod" startAt="8"/>
              <a:defRPr/>
            </a:pPr>
            <a:r>
              <a:rPr lang="en-US" sz="1200" dirty="0" err="1">
                <a:solidFill>
                  <a:prstClr val="black"/>
                </a:solidFill>
                <a:latin typeface="Source Sans Pro Light" panose="020B0403030403020204" pitchFamily="34" charset="0"/>
                <a:ea typeface="Source Sans Pro Light" panose="020B0403030403020204" pitchFamily="34" charset="0"/>
              </a:rPr>
              <a:t>Foryciarz</a:t>
            </a:r>
            <a:r>
              <a:rPr lang="en-US" sz="1200" dirty="0">
                <a:solidFill>
                  <a:prstClr val="black"/>
                </a:solidFill>
                <a:latin typeface="Source Sans Pro Light" panose="020B0403030403020204" pitchFamily="34" charset="0"/>
                <a:ea typeface="Source Sans Pro Light" panose="020B0403030403020204" pitchFamily="34" charset="0"/>
              </a:rPr>
              <a:t>, Agata. et al. - Evaluating algorithmic  fairness in the presence of clinical guidelines: The case of ASCVD risk estimation. http://</a:t>
            </a:r>
            <a:r>
              <a:rPr lang="en-US" sz="1200" dirty="0" err="1">
                <a:solidFill>
                  <a:prstClr val="black"/>
                </a:solidFill>
                <a:latin typeface="Source Sans Pro Light" panose="020B0403030403020204" pitchFamily="34" charset="0"/>
                <a:ea typeface="Source Sans Pro Light" panose="020B0403030403020204" pitchFamily="34" charset="0"/>
              </a:rPr>
              <a:t>dx.doi.org</a:t>
            </a:r>
            <a:r>
              <a:rPr lang="en-US" sz="1200" dirty="0">
                <a:solidFill>
                  <a:prstClr val="black"/>
                </a:solidFill>
                <a:latin typeface="Source Sans Pro Light" panose="020B0403030403020204" pitchFamily="34" charset="0"/>
                <a:ea typeface="Source Sans Pro Light" panose="020B0403030403020204" pitchFamily="34" charset="0"/>
              </a:rPr>
              <a:t>/10.1136/bmjhci-2021-100460</a:t>
            </a:r>
          </a:p>
          <a:p>
            <a:pPr marL="193138" indent="-193138" defTabSz="380985">
              <a:lnSpc>
                <a:spcPct val="120000"/>
              </a:lnSpc>
              <a:spcBef>
                <a:spcPts val="0"/>
              </a:spcBef>
              <a:spcAft>
                <a:spcPts val="0"/>
              </a:spcAft>
              <a:buSzPct val="100000"/>
              <a:buFont typeface="+mj-lt"/>
              <a:buAutoNum type="arabicPeriod" startAt="8"/>
              <a:defRPr/>
            </a:pPr>
            <a:r>
              <a:rPr lang="en-US" sz="1200" dirty="0">
                <a:solidFill>
                  <a:prstClr val="black"/>
                </a:solidFill>
                <a:latin typeface="Source Sans Pro Light" panose="020B0403030403020204" pitchFamily="34" charset="0"/>
                <a:ea typeface="Source Sans Pro Light" panose="020B0403030403020204" pitchFamily="34" charset="0"/>
              </a:rPr>
              <a:t>Li, Ron et al - </a:t>
            </a: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Using AI to Empower Collaborative Team Workflows: Two Implementations for Advance Care Planning and Care Escalation. https://</a:t>
            </a:r>
            <a:r>
              <a:rPr lang="en-US" sz="1200" dirty="0" err="1">
                <a:solidFill>
                  <a:srgbClr val="000000"/>
                </a:solidFill>
                <a:latin typeface="Source Sans Pro Light" panose="020B0403030403020204" pitchFamily="34" charset="0"/>
                <a:ea typeface="Source Sans Pro Light" panose="020B0403030403020204" pitchFamily="34" charset="0"/>
                <a:cs typeface="Source Sans Pro"/>
              </a:rPr>
              <a:t>doi.org</a:t>
            </a: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/10.1056/CAT.21.0457</a:t>
            </a:r>
          </a:p>
          <a:p>
            <a:pPr marL="193138" indent="-193138" defTabSz="380985">
              <a:lnSpc>
                <a:spcPct val="120000"/>
              </a:lnSpc>
              <a:spcBef>
                <a:spcPts val="0"/>
              </a:spcBef>
              <a:spcAft>
                <a:spcPts val="0"/>
              </a:spcAft>
              <a:buSzPct val="100000"/>
              <a:buFont typeface="+mj-lt"/>
              <a:buAutoNum type="arabicPeriod" startAt="8"/>
              <a:defRPr/>
            </a:pPr>
            <a:r>
              <a:rPr lang="en-US" sz="1200" dirty="0">
                <a:solidFill>
                  <a:srgbClr val="000000"/>
                </a:solidFill>
                <a:latin typeface="Source Sans Pro Light" panose="020B0403030403020204" pitchFamily="34" charset="0"/>
                <a:ea typeface="Source Sans Pro Light" panose="020B0403030403020204" pitchFamily="34" charset="0"/>
              </a:rPr>
              <a:t>Lu, Jonathan et al - Assessment of Adherence to Reporting Guidelines by Commonly Used Clinical Prediction Models. doi:10.1001/jamanetworkopen.2022.27779</a:t>
            </a:r>
          </a:p>
          <a:p>
            <a:pPr marL="193138" indent="-193138" defTabSz="380985">
              <a:lnSpc>
                <a:spcPct val="120000"/>
              </a:lnSpc>
              <a:spcBef>
                <a:spcPts val="0"/>
              </a:spcBef>
              <a:spcAft>
                <a:spcPts val="0"/>
              </a:spcAft>
              <a:buSzPct val="100000"/>
              <a:buFont typeface="+mj-lt"/>
              <a:buAutoNum type="arabicPeriod" startAt="8"/>
              <a:defRPr/>
            </a:pPr>
            <a:r>
              <a:rPr lang="en-US" sz="1200" dirty="0">
                <a:solidFill>
                  <a:srgbClr val="000000"/>
                </a:solidFill>
                <a:latin typeface="Source Sans Pro Light" panose="020B0403030403020204" pitchFamily="34" charset="0"/>
                <a:ea typeface="Source Sans Pro Light" panose="020B0403030403020204" pitchFamily="34" charset="0"/>
              </a:rPr>
              <a:t>Lu, Jonathan et al - Considerations in the reliability and fairness audits of predictive models for advance care planning. https://</a:t>
            </a:r>
            <a:r>
              <a:rPr lang="en-US" sz="1200" dirty="0" err="1">
                <a:solidFill>
                  <a:srgbClr val="000000"/>
                </a:solidFill>
                <a:latin typeface="Source Sans Pro Light" panose="020B0403030403020204" pitchFamily="34" charset="0"/>
                <a:ea typeface="Source Sans Pro Light" panose="020B0403030403020204" pitchFamily="34" charset="0"/>
              </a:rPr>
              <a:t>doi.org</a:t>
            </a:r>
            <a:r>
              <a:rPr lang="en-US" sz="1200" dirty="0">
                <a:solidFill>
                  <a:srgbClr val="000000"/>
                </a:solidFill>
                <a:latin typeface="Source Sans Pro Light" panose="020B0403030403020204" pitchFamily="34" charset="0"/>
                <a:ea typeface="Source Sans Pro Light" panose="020B0403030403020204" pitchFamily="34" charset="0"/>
              </a:rPr>
              <a:t>/10.3389/fdgth.2022.943768</a:t>
            </a:r>
          </a:p>
          <a:p>
            <a:pPr marL="193138" indent="-193138" defTabSz="380985">
              <a:lnSpc>
                <a:spcPct val="120000"/>
              </a:lnSpc>
              <a:spcBef>
                <a:spcPts val="0"/>
              </a:spcBef>
              <a:spcAft>
                <a:spcPts val="0"/>
              </a:spcAft>
              <a:buSzPct val="100000"/>
              <a:buFont typeface="+mj-lt"/>
              <a:buAutoNum type="arabicPeriod" startAt="8"/>
              <a:defRPr/>
            </a:pPr>
            <a:r>
              <a:rPr lang="en-US" sz="1200" dirty="0">
                <a:solidFill>
                  <a:srgbClr val="000000"/>
                </a:solidFill>
                <a:latin typeface="Source Sans Pro Light" panose="020B0403030403020204" pitchFamily="34" charset="0"/>
                <a:ea typeface="Source Sans Pro Light" panose="020B0403030403020204" pitchFamily="34" charset="0"/>
              </a:rPr>
              <a:t>Seneviratne, Martin et al - User-</a:t>
            </a:r>
            <a:r>
              <a:rPr lang="en-US" sz="1200" dirty="0" err="1">
                <a:solidFill>
                  <a:srgbClr val="000000"/>
                </a:solidFill>
                <a:latin typeface="Source Sans Pro Light" panose="020B0403030403020204" pitchFamily="34" charset="0"/>
                <a:ea typeface="Source Sans Pro Light" panose="020B0403030403020204" pitchFamily="34" charset="0"/>
              </a:rPr>
              <a:t>centred</a:t>
            </a:r>
            <a:r>
              <a:rPr lang="en-US" sz="1200" dirty="0">
                <a:solidFill>
                  <a:srgbClr val="000000"/>
                </a:solidFill>
                <a:latin typeface="Source Sans Pro Light" panose="020B0403030403020204" pitchFamily="34" charset="0"/>
                <a:ea typeface="Source Sans Pro Light" panose="020B0403030403020204" pitchFamily="34" charset="0"/>
              </a:rPr>
              <a:t> design for machine learning in health care. http://</a:t>
            </a:r>
            <a:r>
              <a:rPr lang="en-US" sz="1200" dirty="0" err="1">
                <a:solidFill>
                  <a:srgbClr val="000000"/>
                </a:solidFill>
                <a:latin typeface="Source Sans Pro Light" panose="020B0403030403020204" pitchFamily="34" charset="0"/>
                <a:ea typeface="Source Sans Pro Light" panose="020B0403030403020204" pitchFamily="34" charset="0"/>
              </a:rPr>
              <a:t>dx.doi.org</a:t>
            </a:r>
            <a:r>
              <a:rPr lang="en-US" sz="1200" dirty="0">
                <a:solidFill>
                  <a:srgbClr val="000000"/>
                </a:solidFill>
                <a:latin typeface="Source Sans Pro Light" panose="020B0403030403020204" pitchFamily="34" charset="0"/>
                <a:ea typeface="Source Sans Pro Light" panose="020B0403030403020204" pitchFamily="34" charset="0"/>
              </a:rPr>
              <a:t>/10.1136/bmjhci-2022-100656</a:t>
            </a:r>
          </a:p>
          <a:p>
            <a:pPr rtl="0" fontAlgn="base">
              <a:spcBef>
                <a:spcPts val="0"/>
              </a:spcBef>
              <a:spcAft>
                <a:spcPts val="0"/>
              </a:spcAft>
              <a:buFont typeface="+mj-lt"/>
              <a:buAutoNum type="arabicPeriod" startAt="8"/>
            </a:pPr>
            <a:r>
              <a:rPr lang="en-US" sz="1800" b="0" i="0" u="none" strike="noStrike" dirty="0" err="1">
                <a:solidFill>
                  <a:srgbClr val="000000"/>
                </a:solidFill>
                <a:effectLst/>
                <a:latin typeface="Source Sans Pro" panose="020B0503030403020204" pitchFamily="34" charset="0"/>
              </a:rPr>
              <a:t>Yoo</a:t>
            </a:r>
            <a:r>
              <a:rPr lang="en-US" sz="1800" b="0" i="0" u="none" strike="noStrike" dirty="0">
                <a:solidFill>
                  <a:srgbClr val="000000"/>
                </a:solidFill>
                <a:effectLst/>
                <a:latin typeface="Source Sans Pro" panose="020B0503030403020204" pitchFamily="34" charset="0"/>
              </a:rPr>
              <a:t>, Richard et al - Investigating Real-World Consequences of Biases in Commonly Used Clinical Calculators https://</a:t>
            </a:r>
            <a:r>
              <a:rPr lang="en-US" sz="1800" b="0" i="0" u="none" strike="noStrike" dirty="0" err="1">
                <a:solidFill>
                  <a:srgbClr val="000000"/>
                </a:solidFill>
                <a:effectLst/>
                <a:latin typeface="Source Sans Pro" panose="020B0503030403020204" pitchFamily="34" charset="0"/>
              </a:rPr>
              <a:t>pubmed.ncbi.nlm.nih.gov</a:t>
            </a:r>
            <a:r>
              <a:rPr lang="en-US" sz="1800" b="0" i="0" u="none" strike="noStrike" dirty="0">
                <a:solidFill>
                  <a:srgbClr val="000000"/>
                </a:solidFill>
                <a:effectLst/>
                <a:latin typeface="Source Sans Pro" panose="020B0503030403020204" pitchFamily="34" charset="0"/>
              </a:rPr>
              <a:t>/36716157/</a:t>
            </a:r>
            <a:endParaRPr lang="en-US" sz="1800" b="1" i="0" u="none" strike="noStrike" dirty="0">
              <a:solidFill>
                <a:srgbClr val="000000"/>
              </a:solidFill>
              <a:effectLst/>
              <a:latin typeface="Calibri" panose="020F0502020204030204" pitchFamily="34" charset="0"/>
            </a:endParaRPr>
          </a:p>
          <a:p>
            <a:pPr rtl="0" fontAlgn="base">
              <a:spcBef>
                <a:spcPts val="0"/>
              </a:spcBef>
              <a:spcAft>
                <a:spcPts val="0"/>
              </a:spcAft>
              <a:buFont typeface="+mj-lt"/>
              <a:buAutoNum type="arabicPeriod" startAt="8"/>
            </a:pPr>
            <a:r>
              <a:rPr lang="en-US" sz="1800" b="0" i="0" u="none" strike="noStrike" dirty="0">
                <a:solidFill>
                  <a:srgbClr val="000000"/>
                </a:solidFill>
                <a:effectLst/>
                <a:latin typeface="Source Sans Pro" panose="020B0503030403020204" pitchFamily="34" charset="0"/>
              </a:rPr>
              <a:t>Kashyap et al - A survey of extant organizational and computational setups for deploying predictive models in health systems </a:t>
            </a:r>
            <a:r>
              <a:rPr lang="en-US" sz="1800" b="0" i="0" u="none" strike="noStrike" dirty="0" err="1">
                <a:solidFill>
                  <a:srgbClr val="000000"/>
                </a:solidFill>
                <a:effectLst/>
                <a:latin typeface="Source Sans Pro" panose="020B0503030403020204" pitchFamily="34" charset="0"/>
              </a:rPr>
              <a:t>doi</a:t>
            </a:r>
            <a:r>
              <a:rPr lang="en-US" sz="1800" b="0" i="0" u="none" strike="noStrike" dirty="0">
                <a:solidFill>
                  <a:srgbClr val="000000"/>
                </a:solidFill>
                <a:effectLst/>
                <a:latin typeface="Source Sans Pro" panose="020B0503030403020204" pitchFamily="34" charset="0"/>
              </a:rPr>
              <a:t>: 10.1093/</a:t>
            </a:r>
            <a:r>
              <a:rPr lang="en-US" sz="1800" b="0" i="0" u="none" strike="noStrike" dirty="0" err="1">
                <a:solidFill>
                  <a:srgbClr val="000000"/>
                </a:solidFill>
                <a:effectLst/>
                <a:latin typeface="Source Sans Pro" panose="020B0503030403020204" pitchFamily="34" charset="0"/>
              </a:rPr>
              <a:t>jamia</a:t>
            </a:r>
            <a:r>
              <a:rPr lang="en-US" sz="1800" b="0" i="0" u="none" strike="noStrike" dirty="0">
                <a:solidFill>
                  <a:srgbClr val="000000"/>
                </a:solidFill>
                <a:effectLst/>
                <a:latin typeface="Source Sans Pro" panose="020B0503030403020204" pitchFamily="34" charset="0"/>
              </a:rPr>
              <a:t>/ocab154</a:t>
            </a:r>
            <a:endParaRPr lang="en-US" sz="1800" b="1" i="0" u="none" strike="noStrike" dirty="0">
              <a:solidFill>
                <a:srgbClr val="000000"/>
              </a:solidFill>
              <a:effectLst/>
              <a:latin typeface="Calibri" panose="020F0502020204030204" pitchFamily="34" charset="0"/>
            </a:endParaRPr>
          </a:p>
          <a:p>
            <a:pPr rtl="0" fontAlgn="base">
              <a:spcBef>
                <a:spcPts val="0"/>
              </a:spcBef>
              <a:spcAft>
                <a:spcPts val="0"/>
              </a:spcAft>
              <a:buFont typeface="+mj-lt"/>
              <a:buAutoNum type="arabicPeriod" startAt="8"/>
            </a:pPr>
            <a:r>
              <a:rPr lang="en-US" sz="1800" b="0" i="0" u="none" strike="noStrike" dirty="0">
                <a:solidFill>
                  <a:srgbClr val="000000"/>
                </a:solidFill>
                <a:effectLst/>
                <a:latin typeface="Source Sans Pro" panose="020B0503030403020204" pitchFamily="34" charset="0"/>
              </a:rPr>
              <a:t>Wornow et al - APLUS: A Python Library for Usefulness Simulations of Machine Learning Models in Healthcare https://</a:t>
            </a:r>
            <a:r>
              <a:rPr lang="en-US" sz="1800" b="0" i="0" u="none" strike="noStrike" dirty="0" err="1">
                <a:solidFill>
                  <a:srgbClr val="000000"/>
                </a:solidFill>
                <a:effectLst/>
                <a:latin typeface="Source Sans Pro" panose="020B0503030403020204" pitchFamily="34" charset="0"/>
              </a:rPr>
              <a:t>pubmed.ncbi.nlm.nih.gov</a:t>
            </a:r>
            <a:r>
              <a:rPr lang="en-US" sz="1800" b="0" i="0" u="none" strike="noStrike" dirty="0">
                <a:solidFill>
                  <a:srgbClr val="000000"/>
                </a:solidFill>
                <a:effectLst/>
                <a:latin typeface="Source Sans Pro" panose="020B0503030403020204" pitchFamily="34" charset="0"/>
              </a:rPr>
              <a:t>/36791900/</a:t>
            </a:r>
            <a:endParaRPr lang="en-US" sz="1800" b="1" i="0" u="none" strike="noStrike" dirty="0">
              <a:solidFill>
                <a:srgbClr val="000000"/>
              </a:solidFill>
              <a:effectLst/>
              <a:latin typeface="Source Sans Pro" panose="020B0503030403020204" pitchFamily="34" charset="0"/>
            </a:endParaRPr>
          </a:p>
          <a:p>
            <a:pPr rtl="0" fontAlgn="base">
              <a:spcBef>
                <a:spcPts val="0"/>
              </a:spcBef>
              <a:spcAft>
                <a:spcPts val="0"/>
              </a:spcAft>
              <a:buFont typeface="+mj-lt"/>
              <a:buAutoNum type="arabicPeriod" startAt="8"/>
            </a:pPr>
            <a:r>
              <a:rPr lang="en-US" sz="1800" b="0" i="0" u="none" strike="noStrike" dirty="0" err="1">
                <a:solidFill>
                  <a:srgbClr val="000000"/>
                </a:solidFill>
                <a:effectLst/>
                <a:latin typeface="Source Sans Pro" panose="020B0503030403020204" pitchFamily="34" charset="0"/>
              </a:rPr>
              <a:t>Cagliero</a:t>
            </a:r>
            <a:r>
              <a:rPr lang="en-US" sz="1800" b="0" i="0" u="none" strike="noStrike" dirty="0">
                <a:solidFill>
                  <a:srgbClr val="000000"/>
                </a:solidFill>
                <a:effectLst/>
                <a:latin typeface="Source Sans Pro" panose="020B0503030403020204" pitchFamily="34" charset="0"/>
              </a:rPr>
              <a:t> et al - A framework to identify ethical concerns with ML-guided care workflows: a case study of mortality prediction to guide advance care planning https://</a:t>
            </a:r>
            <a:r>
              <a:rPr lang="en-US" sz="1800" b="0" i="0" u="none" strike="noStrike" dirty="0" err="1">
                <a:solidFill>
                  <a:srgbClr val="000000"/>
                </a:solidFill>
                <a:effectLst/>
                <a:latin typeface="Source Sans Pro" panose="020B0503030403020204" pitchFamily="34" charset="0"/>
              </a:rPr>
              <a:t>doi.org</a:t>
            </a:r>
            <a:r>
              <a:rPr lang="en-US" sz="1800" b="0" i="0" u="none" strike="noStrike" dirty="0">
                <a:solidFill>
                  <a:srgbClr val="000000"/>
                </a:solidFill>
                <a:effectLst/>
                <a:latin typeface="Source Sans Pro" panose="020B0503030403020204" pitchFamily="34" charset="0"/>
              </a:rPr>
              <a:t>/10.1093/</a:t>
            </a:r>
            <a:r>
              <a:rPr lang="en-US" sz="1800" b="0" i="0" u="none" strike="noStrike" dirty="0" err="1">
                <a:solidFill>
                  <a:srgbClr val="000000"/>
                </a:solidFill>
                <a:effectLst/>
                <a:latin typeface="Source Sans Pro" panose="020B0503030403020204" pitchFamily="34" charset="0"/>
              </a:rPr>
              <a:t>jamia</a:t>
            </a:r>
            <a:r>
              <a:rPr lang="en-US" sz="1800" b="0" i="0" u="none" strike="noStrike" dirty="0">
                <a:solidFill>
                  <a:srgbClr val="000000"/>
                </a:solidFill>
                <a:effectLst/>
                <a:latin typeface="Source Sans Pro" panose="020B0503030403020204" pitchFamily="34" charset="0"/>
              </a:rPr>
              <a:t>/ocad022</a:t>
            </a:r>
            <a:endParaRPr lang="en-US" sz="1800" b="1" i="0" u="none" strike="noStrike" dirty="0">
              <a:solidFill>
                <a:srgbClr val="000000"/>
              </a:solidFill>
              <a:effectLst/>
              <a:latin typeface="Source Sans Pro" panose="020B0503030403020204" pitchFamily="34" charset="0"/>
            </a:endParaRPr>
          </a:p>
          <a:p>
            <a:pPr marL="0" indent="0" defTabSz="380985">
              <a:spcBef>
                <a:spcPts val="0"/>
              </a:spcBef>
              <a:spcAft>
                <a:spcPts val="0"/>
              </a:spcAft>
              <a:buSzTx/>
              <a:buNone/>
              <a:defRPr/>
            </a:pPr>
            <a:endParaRPr lang="en-US" sz="1200" dirty="0">
              <a:solidFill>
                <a:prstClr val="black"/>
              </a:solidFill>
              <a:latin typeface="Calibri"/>
              <a:cs typeface="+mn-cs"/>
            </a:endParaRPr>
          </a:p>
          <a:p>
            <a:pPr marL="0" indent="0" defTabSz="380921">
              <a:lnSpc>
                <a:spcPct val="120000"/>
              </a:lnSpc>
              <a:spcBef>
                <a:spcPts val="500"/>
              </a:spcBef>
              <a:spcAft>
                <a:spcPts val="0"/>
              </a:spcAft>
              <a:buSzPct val="100000"/>
              <a:buNone/>
              <a:defRPr/>
            </a:pPr>
            <a:r>
              <a:rPr lang="en-US" sz="1200" b="1" dirty="0">
                <a:solidFill>
                  <a:prstClr val="black"/>
                </a:solidFill>
                <a:latin typeface="Calibri"/>
                <a:cs typeface="+mn-cs"/>
              </a:rPr>
              <a:t>Blog posts at HAI -- https://</a:t>
            </a:r>
            <a:r>
              <a:rPr lang="en-US" sz="1200" b="1" dirty="0" err="1">
                <a:solidFill>
                  <a:prstClr val="black"/>
                </a:solidFill>
                <a:latin typeface="Calibri"/>
                <a:cs typeface="+mn-cs"/>
              </a:rPr>
              <a:t>hai.stanford.edu</a:t>
            </a:r>
            <a:r>
              <a:rPr lang="en-US" sz="1200" b="1" dirty="0">
                <a:solidFill>
                  <a:prstClr val="black"/>
                </a:solidFill>
                <a:latin typeface="Calibri"/>
                <a:cs typeface="+mn-cs"/>
              </a:rPr>
              <a:t>/healthcare</a:t>
            </a:r>
          </a:p>
          <a:p>
            <a:pPr marL="190492" indent="-190492" defTabSz="380985">
              <a:spcBef>
                <a:spcPts val="0"/>
              </a:spcBef>
              <a:spcAft>
                <a:spcPts val="0"/>
              </a:spcAft>
              <a:buSzTx/>
              <a:buFont typeface="+mj-lt"/>
              <a:buAutoNum type="arabicPeriod"/>
              <a:defRPr/>
            </a:pP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Does every model </a:t>
            </a:r>
            <a:r>
              <a:rPr lang="en-US" sz="1200" dirty="0">
                <a:solidFill>
                  <a:srgbClr val="C0504D"/>
                </a:solidFill>
                <a:latin typeface="Source Sans Pro Light" panose="020B0403030403020204" pitchFamily="34" charset="0"/>
                <a:ea typeface="Source Sans Pro Light" panose="020B0403030403020204" pitchFamily="34" charset="0"/>
                <a:cs typeface="Source Sans Pro"/>
                <a:hlinkClick r:id="rId3" tooltip="https://hai.stanford.edu/news/should-ai-models-be-explainable-depends"/>
              </a:rPr>
              <a:t>need to be explainable</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a:t>
            </a:r>
          </a:p>
          <a:p>
            <a:pPr marL="190492" indent="-190492" defTabSz="380985">
              <a:spcBef>
                <a:spcPts val="0"/>
              </a:spcBef>
              <a:spcAft>
                <a:spcPts val="0"/>
              </a:spcAft>
              <a:buSzTx/>
              <a:buFont typeface="+mj-lt"/>
              <a:buAutoNum type="arabicPeriod"/>
              <a:defRPr/>
            </a:pP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Do healthcare models </a:t>
            </a:r>
            <a:r>
              <a:rPr lang="en-US" sz="1200" dirty="0">
                <a:solidFill>
                  <a:srgbClr val="C0504D"/>
                </a:solidFill>
                <a:latin typeface="Source Sans Pro Light" panose="020B0403030403020204" pitchFamily="34" charset="0"/>
                <a:ea typeface="Source Sans Pro Light" panose="020B0403030403020204" pitchFamily="34" charset="0"/>
                <a:cs typeface="Source Sans Pro"/>
                <a:hlinkClick r:id="rId4" tooltip="https://hai.stanford.edu/news/healthcare-algorithms-dont-always-need-be-generalizable"/>
              </a:rPr>
              <a:t>need to be generalizable</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a:t>
            </a:r>
          </a:p>
          <a:p>
            <a:pPr marL="190492" indent="-190492" defTabSz="380985">
              <a:spcBef>
                <a:spcPts val="0"/>
              </a:spcBef>
              <a:spcAft>
                <a:spcPts val="0"/>
              </a:spcAft>
              <a:buSzTx/>
              <a:buFont typeface="+mj-lt"/>
              <a:buAutoNum type="arabicPeriod"/>
              <a:defRPr/>
            </a:pP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How do we make sure</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 </a:t>
            </a:r>
            <a:r>
              <a:rPr lang="en-US" sz="1200" dirty="0">
                <a:solidFill>
                  <a:srgbClr val="C0504D"/>
                </a:solidFill>
                <a:latin typeface="Source Sans Pro Light" panose="020B0403030403020204" pitchFamily="34" charset="0"/>
                <a:ea typeface="Source Sans Pro Light" panose="020B0403030403020204" pitchFamily="34" charset="0"/>
                <a:cs typeface="Source Sans Pro"/>
                <a:hlinkClick r:id="rId5" tooltip="https://hai.stanford.edu/news/when-algorithmic-fairness-fixes-fail-case-keeping-humans-loop"/>
              </a:rPr>
              <a:t>healthcare algorithms are fair</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a:t>
            </a:r>
          </a:p>
          <a:p>
            <a:pPr marL="190492" indent="-190492" defTabSz="380985">
              <a:spcBef>
                <a:spcPts val="0"/>
              </a:spcBef>
              <a:spcAft>
                <a:spcPts val="0"/>
              </a:spcAft>
              <a:buSzTx/>
              <a:buFont typeface="+mj-lt"/>
              <a:buAutoNum type="arabicPeriod"/>
              <a:defRPr/>
            </a:pP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How can we make sure </a:t>
            </a:r>
            <a:r>
              <a:rPr lang="en-US" sz="1200" dirty="0">
                <a:solidFill>
                  <a:srgbClr val="C0504D"/>
                </a:solidFill>
                <a:latin typeface="Source Sans Pro Light" panose="020B0403030403020204" pitchFamily="34" charset="0"/>
                <a:ea typeface="Source Sans Pro Light" panose="020B0403030403020204" pitchFamily="34" charset="0"/>
                <a:cs typeface="Source Sans Pro"/>
                <a:hlinkClick r:id="rId6" tooltip="https://hai.stanford.edu/news/how-do-we-ensure-healthcare-ai-useful"/>
              </a:rPr>
              <a:t>healthcare models are useful</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a:t>
            </a:r>
          </a:p>
          <a:p>
            <a:pPr marL="190492" indent="-190492" defTabSz="380985">
              <a:spcBef>
                <a:spcPts val="0"/>
              </a:spcBef>
              <a:spcAft>
                <a:spcPts val="0"/>
              </a:spcAft>
              <a:buSzTx/>
              <a:buFont typeface="+mj-lt"/>
              <a:buAutoNum type="arabicPeriod"/>
              <a:defRPr/>
            </a:pP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Are medical AI tools </a:t>
            </a:r>
            <a:r>
              <a:rPr lang="en-US" sz="1200" dirty="0">
                <a:solidFill>
                  <a:srgbClr val="C0504D"/>
                </a:solidFill>
                <a:latin typeface="Source Sans Pro Light" panose="020B0403030403020204" pitchFamily="34" charset="0"/>
                <a:ea typeface="Source Sans Pro Light" panose="020B0403030403020204" pitchFamily="34" charset="0"/>
                <a:cs typeface="Source Sans Pro"/>
                <a:hlinkClick r:id="rId7" tooltip="https://hai.stanford.edu/news/flying-dark-hospital-ai-tools-arent-well-documented"/>
              </a:rPr>
              <a:t>delivering on what they promise</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a:t>
            </a:r>
          </a:p>
          <a:p>
            <a:pPr marL="190492" indent="-190492" defTabSz="380985">
              <a:spcBef>
                <a:spcPts val="0"/>
              </a:spcBef>
              <a:spcAft>
                <a:spcPts val="0"/>
              </a:spcAft>
              <a:buSzTx/>
              <a:buFont typeface="+mj-lt"/>
              <a:buAutoNum type="arabicPeriod"/>
              <a:defRPr/>
            </a:pPr>
            <a:r>
              <a:rPr lang="en-US" sz="1200" dirty="0">
                <a:solidFill>
                  <a:srgbClr val="000000"/>
                </a:solidFill>
                <a:latin typeface="Source Sans Pro Light" panose="020B0403030403020204" pitchFamily="34" charset="0"/>
                <a:ea typeface="Source Sans Pro Light" panose="020B0403030403020204" pitchFamily="34" charset="0"/>
                <a:cs typeface="Source Sans Pro"/>
              </a:rPr>
              <a:t>What should </a:t>
            </a:r>
            <a:r>
              <a:rPr lang="en-US" sz="1200" dirty="0">
                <a:solidFill>
                  <a:srgbClr val="C0504D"/>
                </a:solidFill>
                <a:latin typeface="Source Sans Pro Light" panose="020B0403030403020204" pitchFamily="34" charset="0"/>
                <a:ea typeface="Source Sans Pro Light" panose="020B0403030403020204" pitchFamily="34" charset="0"/>
                <a:cs typeface="Source Sans Pro"/>
                <a:hlinkClick r:id="rId8" tooltip="https://hai.stanford.edu/news/deploying-ai-healthcare-separating-hype-helpful"/>
              </a:rPr>
              <a:t>healthcare executives know</a:t>
            </a:r>
            <a:r>
              <a:rPr lang="en-US" sz="1200" dirty="0">
                <a:solidFill>
                  <a:srgbClr val="C0504D"/>
                </a:solidFill>
                <a:latin typeface="Source Sans Pro Light" panose="020B0403030403020204" pitchFamily="34" charset="0"/>
                <a:ea typeface="Source Sans Pro Light" panose="020B0403030403020204" pitchFamily="34" charset="0"/>
                <a:cs typeface="Source Sans Pro"/>
              </a:rPr>
              <a:t>?</a:t>
            </a:r>
          </a:p>
          <a:p>
            <a:pPr marL="190492" indent="-190492" defTabSz="380985">
              <a:spcBef>
                <a:spcPts val="0"/>
              </a:spcBef>
              <a:spcAft>
                <a:spcPts val="0"/>
              </a:spcAft>
              <a:buSzTx/>
              <a:buFont typeface="+mj-lt"/>
              <a:buAutoNum type="arabicPeriod"/>
              <a:defRPr/>
            </a:pPr>
            <a:r>
              <a:rPr lang="en-US" sz="1200" dirty="0">
                <a:solidFill>
                  <a:srgbClr val="333333"/>
                </a:solidFill>
                <a:latin typeface="Source Sans Pro Light" panose="020B0403030403020204" pitchFamily="34" charset="0"/>
                <a:ea typeface="Source Sans Pro Light" panose="020B0403030403020204" pitchFamily="34" charset="0"/>
              </a:rPr>
              <a:t>How can </a:t>
            </a:r>
            <a:r>
              <a:rPr lang="en-US" sz="1200" dirty="0">
                <a:solidFill>
                  <a:srgbClr val="2B73B7"/>
                </a:solidFill>
                <a:latin typeface="Source Sans Pro Light" panose="020B0403030403020204" pitchFamily="34" charset="0"/>
                <a:ea typeface="Source Sans Pro Light" panose="020B0403030403020204" pitchFamily="34" charset="0"/>
                <a:hlinkClick r:id="rId9" tooltip="https://hai.stanford.edu/news/how-foundation-models-can-advance-ai-healthcare"/>
              </a:rPr>
              <a:t>foundation models advance healthcare</a:t>
            </a:r>
            <a:r>
              <a:rPr lang="en-US" sz="1200" dirty="0">
                <a:solidFill>
                  <a:srgbClr val="333333"/>
                </a:solidFill>
                <a:latin typeface="Source Sans Pro Light" panose="020B0403030403020204" pitchFamily="34" charset="0"/>
                <a:ea typeface="Source Sans Pro Light" panose="020B0403030403020204" pitchFamily="34" charset="0"/>
              </a:rPr>
              <a:t>?</a:t>
            </a:r>
          </a:p>
          <a:p>
            <a:pPr marL="190492" indent="-190492" defTabSz="380985">
              <a:spcBef>
                <a:spcPts val="0"/>
              </a:spcBef>
              <a:spcAft>
                <a:spcPts val="0"/>
              </a:spcAft>
              <a:buSzTx/>
              <a:buFont typeface="+mj-lt"/>
              <a:buAutoNum type="arabicPeriod"/>
              <a:defRPr/>
            </a:pPr>
            <a:r>
              <a:rPr lang="en-US" sz="1200" dirty="0">
                <a:solidFill>
                  <a:srgbClr val="333333"/>
                </a:solidFill>
                <a:latin typeface="Source Sans Pro Light" panose="020B0403030403020204" pitchFamily="34" charset="0"/>
                <a:ea typeface="Source Sans Pro Light" panose="020B0403030403020204" pitchFamily="34" charset="0"/>
              </a:rPr>
              <a:t>How are shaky are the </a:t>
            </a:r>
            <a:r>
              <a:rPr lang="en-US" sz="1200" dirty="0">
                <a:solidFill>
                  <a:srgbClr val="2B73B7"/>
                </a:solidFill>
                <a:latin typeface="Source Sans Pro Light" panose="020B0403030403020204" pitchFamily="34" charset="0"/>
                <a:ea typeface="Source Sans Pro Light" panose="020B0403030403020204" pitchFamily="34" charset="0"/>
                <a:hlinkClick r:id="rId10" tooltip="https://hai.stanford.edu/news/shaky-foundations-foundation-models-healthcare"/>
              </a:rPr>
              <a:t>foundation models in medicine</a:t>
            </a:r>
            <a:r>
              <a:rPr lang="en-US" sz="1200" dirty="0">
                <a:solidFill>
                  <a:srgbClr val="333333"/>
                </a:solidFill>
                <a:latin typeface="Source Sans Pro Light" panose="020B0403030403020204" pitchFamily="34" charset="0"/>
                <a:ea typeface="Source Sans Pro Light" panose="020B0403030403020204" pitchFamily="34" charset="0"/>
              </a:rPr>
              <a:t>?</a:t>
            </a:r>
          </a:p>
          <a:p>
            <a:pPr marL="190492" indent="-190492" defTabSz="380985">
              <a:spcBef>
                <a:spcPts val="0"/>
              </a:spcBef>
              <a:spcAft>
                <a:spcPts val="0"/>
              </a:spcAft>
              <a:buSzTx/>
              <a:buFont typeface="+mj-lt"/>
              <a:buAutoNum type="arabicPeriod"/>
              <a:defRPr/>
            </a:pPr>
            <a:r>
              <a:rPr lang="en-US" sz="1200" dirty="0">
                <a:solidFill>
                  <a:srgbClr val="333333"/>
                </a:solidFill>
                <a:latin typeface="Source Sans Pro Light" panose="020B0403030403020204" pitchFamily="34" charset="0"/>
                <a:ea typeface="Source Sans Pro Light" panose="020B0403030403020204" pitchFamily="34" charset="0"/>
              </a:rPr>
              <a:t>Do language models </a:t>
            </a:r>
            <a:r>
              <a:rPr lang="en-US" sz="1200" dirty="0">
                <a:solidFill>
                  <a:srgbClr val="2B73B7"/>
                </a:solidFill>
                <a:latin typeface="Source Sans Pro Light" panose="020B0403030403020204" pitchFamily="34" charset="0"/>
                <a:ea typeface="Source Sans Pro Light" panose="020B0403030403020204" pitchFamily="34" charset="0"/>
                <a:hlinkClick r:id="rId11" tooltip="https://hai.stanford.edu/news/how-well-do-large-language-models-support-clinician-information-needs"/>
              </a:rPr>
              <a:t>support clinician information needs</a:t>
            </a:r>
            <a:r>
              <a:rPr lang="en-US" sz="1200" dirty="0">
                <a:solidFill>
                  <a:srgbClr val="333333"/>
                </a:solidFill>
                <a:latin typeface="Source Sans Pro Light" panose="020B0403030403020204" pitchFamily="34" charset="0"/>
                <a:ea typeface="Source Sans Pro Light" panose="020B0403030403020204" pitchFamily="34" charset="0"/>
              </a:rPr>
              <a:t>?</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095316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accent2"/>
                </a:solidFill>
                <a:effectLst/>
                <a:latin typeface="Source Sans Pro"/>
                <a:ea typeface="+mn-ea"/>
                <a:cs typeface="Source Sans Pro"/>
              </a:rPr>
              <a:t>This slide is a summary of the process we have arrived at after doing the ~15 projects under the Program for AI in healthcare. </a:t>
            </a:r>
            <a:endParaRPr lang="en-US" b="0" dirty="0">
              <a:effectLst/>
            </a:endParaRPr>
          </a:p>
          <a:p>
            <a:pPr marL="171450" marR="0" lvl="0" indent="-171450" algn="l" defTabSz="45712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accent2"/>
                </a:solidFill>
                <a:effectLst/>
                <a:latin typeface="Source Sans Pro"/>
                <a:ea typeface="+mn-ea"/>
                <a:cs typeface="Source Sans Pro"/>
              </a:rPr>
              <a:t>In the first step we attempt to nail down that if a prediction were possible, what action would someone take, and is that action ethical? Simultaneously we also assess the need to learn a F:X → Y; given that there are over 250,000 publications about clinical risk scores already out, there is a high chance that a good enough model might already exist.</a:t>
            </a:r>
          </a:p>
          <a:p>
            <a:pPr marL="171450" marR="0" lvl="0" indent="-171450" algn="l" defTabSz="45712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accent2"/>
                </a:solidFill>
                <a:effectLst/>
                <a:latin typeface="Source Sans Pro"/>
                <a:ea typeface="+mn-ea"/>
                <a:cs typeface="Source Sans Pro"/>
              </a:rPr>
              <a:t>In the second step, we attempt to learn the best possible model -- i.e. a function mapping X → Y. We agonize over the data types to include, the model architecture, and ensuring that the model is as fair as possible. Simultaneously we assess practicalities of obtaining the necessary data on a new patient in a live hospital IT system to </a:t>
            </a:r>
            <a:r>
              <a:rPr lang="en-US" sz="1200" b="0" i="1" u="none" strike="noStrike" kern="1200" dirty="0">
                <a:solidFill>
                  <a:schemeClr val="accent2"/>
                </a:solidFill>
                <a:effectLst/>
                <a:latin typeface="Source Sans Pro"/>
                <a:ea typeface="+mn-ea"/>
                <a:cs typeface="Source Sans Pro"/>
              </a:rPr>
              <a:t>run </a:t>
            </a:r>
            <a:r>
              <a:rPr lang="en-US" sz="1200" b="0" i="0" u="none" strike="noStrike" kern="1200" dirty="0">
                <a:solidFill>
                  <a:schemeClr val="accent2"/>
                </a:solidFill>
                <a:effectLst/>
                <a:latin typeface="Source Sans Pro"/>
                <a:ea typeface="+mn-ea"/>
                <a:cs typeface="Source Sans Pro"/>
              </a:rPr>
              <a:t>the model and obtain a classification, prediction, or recommendation for a specific patient. </a:t>
            </a:r>
          </a:p>
          <a:p>
            <a:pPr marL="171450" indent="-171450" rtl="0" fontAlgn="base">
              <a:buFont typeface="Arial" panose="020B0604020202020204" pitchFamily="34" charset="0"/>
              <a:buChar char="•"/>
            </a:pPr>
            <a:r>
              <a:rPr lang="en-US" sz="1200" b="0" i="0" u="none" strike="noStrike" kern="1200" dirty="0">
                <a:solidFill>
                  <a:schemeClr val="accent2"/>
                </a:solidFill>
                <a:effectLst/>
                <a:latin typeface="Source Sans Pro"/>
                <a:ea typeface="+mn-ea"/>
                <a:cs typeface="Source Sans Pro"/>
              </a:rPr>
              <a:t>In step 3, we design the workflow that will be triggered based on the model’s output and assess its potential net-benefit as well as estimate what fraction of that can we realize given work capacity constraints. [very few places do this]</a:t>
            </a:r>
          </a:p>
          <a:p>
            <a:pPr marL="171450" marR="0" lvl="0" indent="-171450" algn="l" defTabSz="45712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accent2"/>
                </a:solidFill>
                <a:effectLst/>
                <a:latin typeface="Source Sans Pro"/>
                <a:ea typeface="+mn-ea"/>
                <a:cs typeface="Source Sans Pro"/>
              </a:rPr>
              <a:t>Finally, we have a deployment model, which needs to be monitored. Simultaneously we begin a prospective study to prove that having a model-triggered clinical workflow is indeed having the impact we hoped it would.</a:t>
            </a:r>
            <a:endParaRPr lang="en-US" sz="1200" b="0" i="0" u="none" strike="noStrike" kern="1200" dirty="0">
              <a:solidFill>
                <a:schemeClr val="accent2"/>
              </a:solidFill>
              <a:effectLst/>
              <a:latin typeface="Source Sans Pro"/>
              <a:ea typeface="+mn-ea"/>
            </a:endParaRP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00F4BFEC-2D82-5A41-94D4-C78CBF1D4596}"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cs typeface="+mn-cs"/>
              </a:rPr>
              <a:pPr marL="0" marR="0" lvl="0" indent="0" algn="r" defTabSz="45712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cs typeface="+mn-cs"/>
            </a:endParaRPr>
          </a:p>
        </p:txBody>
      </p:sp>
    </p:spTree>
    <p:extLst>
      <p:ext uri="{BB962C8B-B14F-4D97-AF65-F5344CB8AC3E}">
        <p14:creationId xmlns:p14="http://schemas.microsoft.com/office/powerpoint/2010/main" val="302021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Without clear communication about how a model is built and what it does, it’s extremely difficult to get a sense for what advantages, disadvantages, and consequences a model may have </a:t>
            </a:r>
          </a:p>
          <a:p>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cs typeface="+mn-cs"/>
              </a:rPr>
              <a:pPr marL="0" marR="0" lvl="0" indent="0" algn="r" defTabSz="45712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cs typeface="+mn-cs"/>
            </a:endParaRPr>
          </a:p>
        </p:txBody>
      </p:sp>
    </p:spTree>
    <p:extLst>
      <p:ext uri="{BB962C8B-B14F-4D97-AF65-F5344CB8AC3E}">
        <p14:creationId xmlns:p14="http://schemas.microsoft.com/office/powerpoint/2010/main" val="323612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Lance looped in </a:t>
            </a:r>
            <a:r>
              <a:rPr lang="en-US" sz="1200" b="0" i="0" kern="1200" dirty="0">
                <a:solidFill>
                  <a:schemeClr val="accent2"/>
                </a:solidFill>
                <a:effectLst/>
                <a:latin typeface="Source Sans Pro"/>
                <a:ea typeface="+mn-ea"/>
                <a:cs typeface="Source Sans Pro"/>
              </a:rPr>
              <a:t>Feb 14, 2017, 4:15 PM</a:t>
            </a:r>
          </a:p>
          <a:p>
            <a:r>
              <a:rPr lang="en-US" sz="1200" b="0" i="0" kern="1200" dirty="0">
                <a:solidFill>
                  <a:schemeClr val="accent2"/>
                </a:solidFill>
                <a:effectLst/>
                <a:latin typeface="Source Sans Pro"/>
                <a:ea typeface="+mn-ea"/>
              </a:rPr>
              <a:t>Ron looped in </a:t>
            </a:r>
            <a:r>
              <a:rPr lang="en-US" sz="1200" kern="1200" dirty="0">
                <a:solidFill>
                  <a:schemeClr val="accent2"/>
                </a:solidFill>
                <a:effectLst/>
                <a:latin typeface="Source Sans Pro"/>
                <a:ea typeface="+mn-ea"/>
                <a:cs typeface="Source Sans Pro"/>
              </a:rPr>
              <a:t>Jan 22, 2019, 12:56 PM</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09531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E3856-4C8C-5E4F-9DFD-C348D6494BAC}" type="slidenum">
              <a:rPr lang="en-US" smtClean="0"/>
              <a:t>2</a:t>
            </a:fld>
            <a:endParaRPr lang="en-US"/>
          </a:p>
        </p:txBody>
      </p:sp>
    </p:spTree>
    <p:extLst>
      <p:ext uri="{BB962C8B-B14F-4D97-AF65-F5344CB8AC3E}">
        <p14:creationId xmlns:p14="http://schemas.microsoft.com/office/powerpoint/2010/main" val="2314084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stanmed.stanford.edu</a:t>
            </a:r>
            <a:r>
              <a:rPr lang="en-US" dirty="0"/>
              <a:t>/2018summer/artificial-intelligence-puts-humanity-health-</a:t>
            </a:r>
            <a:r>
              <a:rPr lang="en-US" dirty="0" err="1"/>
              <a:t>care.html</a:t>
            </a:r>
            <a:endParaRPr lang="en-US" dirty="0"/>
          </a:p>
          <a:p>
            <a:endParaRPr lang="en-US" dirty="0"/>
          </a:p>
          <a:p>
            <a:r>
              <a:rPr lang="en-US" dirty="0"/>
              <a:t>This ”needs finding” happened because Bob Harrington put me on the DOM’s quality committee, which Stephanie was also on.</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71265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 the left is a histogram of the fraction of individuals who have documented ACP before a certain number of days before death (x-axis). As you can see, most of the ACP conversations and documentations happens in the month prior to someone’s passing.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right, </a:t>
            </a:r>
            <a:r>
              <a:rPr lang="en-US" sz="1200" b="0" i="0" u="none" strike="noStrike" kern="1200" dirty="0">
                <a:solidFill>
                  <a:schemeClr val="accent2"/>
                </a:solidFill>
                <a:effectLst/>
                <a:latin typeface="Source Sans Pro"/>
                <a:ea typeface="+mn-ea"/>
                <a:cs typeface="Source Sans Pro"/>
              </a:rPr>
              <a:t>is the workflow for doing advanced care planning (ACP) at Stanford Healthcare; it has 21 steps, 7 hand offs, and takes 48 hours. Knowing this workflow is crucial because the “model” is only occupying the red box on this workflow. The net-benefit to patient care is dependent on a host of other factors, and often a 2% improvement in prediction accuracy does not lead to any improvement in care. That’s tough news but is worth knowing up front!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4045578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we’d have labeled records telling us which patients are likely to benefit from advance care planning and who will not. However, we do not have that kind of labeled records. So we use a surrogate outcome/event of mortality, assuming that anyone who is likely to die will benefit from advance care planning. It is an assumption whose appropriateness we then have to verify.</a:t>
            </a:r>
          </a:p>
          <a:p>
            <a:endParaRPr lang="en-US" dirty="0"/>
          </a:p>
          <a:p>
            <a:r>
              <a:rPr lang="en-US" dirty="0"/>
              <a:t>We did not have the option of using Epic’s cognitive compute and the EOL index model at that time.</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203272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775" indent="-231775">
              <a:lnSpc>
                <a:spcPct val="120000"/>
              </a:lnSpc>
              <a:spcBef>
                <a:spcPts val="0"/>
              </a:spcBef>
              <a:spcAft>
                <a:spcPts val="0"/>
              </a:spcAft>
              <a:buSzPct val="100000"/>
              <a:buFont typeface="+mj-lt"/>
              <a:buAutoNum type="arabicPeriod"/>
            </a:pPr>
            <a:r>
              <a:rPr lang="en-US" sz="1200" dirty="0"/>
              <a:t>Jung Kenneth et al - Predicting need for advanced illness or palliative care in a primary care population using electronic health record data. J Biomed Inform. 2019;92:103115. </a:t>
            </a:r>
          </a:p>
          <a:p>
            <a:pPr marL="231775" indent="-231775">
              <a:lnSpc>
                <a:spcPct val="120000"/>
              </a:lnSpc>
              <a:spcBef>
                <a:spcPts val="0"/>
              </a:spcBef>
              <a:spcAft>
                <a:spcPts val="0"/>
              </a:spcAft>
              <a:buSzPct val="100000"/>
              <a:buFont typeface="+mj-lt"/>
              <a:buAutoNum type="arabicPeriod"/>
            </a:pPr>
            <a:r>
              <a:rPr lang="en-US" sz="1200" dirty="0"/>
              <a:t>Avati, Anand et al - Improving palliative care with deep learning. BMC Med Inform </a:t>
            </a:r>
            <a:r>
              <a:rPr lang="en-US" sz="1200" dirty="0" err="1"/>
              <a:t>Decis</a:t>
            </a:r>
            <a:r>
              <a:rPr lang="en-US" sz="1200" dirty="0"/>
              <a:t> </a:t>
            </a:r>
            <a:r>
              <a:rPr lang="en-US" sz="1200" dirty="0" err="1"/>
              <a:t>Mak</a:t>
            </a:r>
            <a:r>
              <a:rPr lang="en-US" sz="1200" dirty="0"/>
              <a:t>. 2018 Dec 12;18(Suppl 4):122. PMID: 30537977.</a:t>
            </a:r>
          </a:p>
          <a:p>
            <a:pPr marL="231775" indent="-231775">
              <a:lnSpc>
                <a:spcPct val="120000"/>
              </a:lnSpc>
              <a:spcBef>
                <a:spcPts val="0"/>
              </a:spcBef>
              <a:spcAft>
                <a:spcPts val="0"/>
              </a:spcAft>
              <a:buSzPct val="100000"/>
              <a:buFont typeface="+mj-lt"/>
              <a:buAutoNum type="arabicPeriod"/>
            </a:pPr>
            <a:r>
              <a:rPr lang="en-US" sz="1200" dirty="0"/>
              <a:t>Avati, Anand et al - Countdown Regression: Sharp and Calibrated Survival Predictions, http://</a:t>
            </a:r>
            <a:r>
              <a:rPr lang="en-US" sz="1200" dirty="0" err="1"/>
              <a:t>auai.org</a:t>
            </a:r>
            <a:r>
              <a:rPr lang="en-US" sz="1200" dirty="0"/>
              <a:t>/uai2019/proceedings/papers/28.pdf</a:t>
            </a:r>
          </a:p>
          <a:p>
            <a:endParaRPr lang="en-US" dirty="0"/>
          </a:p>
          <a:p>
            <a:r>
              <a:rPr lang="en-US" dirty="0"/>
              <a:t>Lot’s of fun computer science happened. TL;DR = we got a good performing model</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3781993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accent2"/>
                </a:solidFill>
                <a:effectLst/>
                <a:latin typeface="Source Sans Pro"/>
                <a:ea typeface="+mn-ea"/>
                <a:cs typeface="Source Sans Pro"/>
              </a:rPr>
              <a:t>Rebecca Fong</a:t>
            </a:r>
            <a:br>
              <a:rPr lang="en-US" dirty="0"/>
            </a:br>
            <a:r>
              <a:rPr lang="en-US" sz="1200" b="0" i="0" kern="1200" dirty="0" err="1">
                <a:solidFill>
                  <a:schemeClr val="accent2"/>
                </a:solidFill>
                <a:effectLst/>
                <a:latin typeface="Source Sans Pro"/>
                <a:ea typeface="+mn-ea"/>
                <a:cs typeface="Source Sans Pro"/>
              </a:rPr>
              <a:t>Briththa</a:t>
            </a:r>
            <a:r>
              <a:rPr lang="en-US" sz="1200" b="0" i="0" kern="1200" dirty="0">
                <a:solidFill>
                  <a:schemeClr val="accent2"/>
                </a:solidFill>
                <a:effectLst/>
                <a:latin typeface="Source Sans Pro"/>
                <a:ea typeface="+mn-ea"/>
                <a:cs typeface="Source Sans Pro"/>
              </a:rPr>
              <a:t> </a:t>
            </a:r>
            <a:r>
              <a:rPr lang="en-US" sz="1200" b="0" i="0" kern="1200" dirty="0" err="1">
                <a:solidFill>
                  <a:schemeClr val="accent2"/>
                </a:solidFill>
                <a:effectLst/>
                <a:latin typeface="Source Sans Pro"/>
                <a:ea typeface="+mn-ea"/>
                <a:cs typeface="Source Sans Pro"/>
              </a:rPr>
              <a:t>Seevaratnam</a:t>
            </a:r>
            <a:r>
              <a:rPr lang="en-US" sz="1200" b="0" i="0" kern="1200" dirty="0">
                <a:solidFill>
                  <a:schemeClr val="accent2"/>
                </a:solidFill>
                <a:effectLst/>
                <a:latin typeface="Source Sans Pro"/>
                <a:ea typeface="+mn-ea"/>
                <a:cs typeface="Source Sans Pro"/>
              </a:rPr>
              <a:t>,</a:t>
            </a:r>
            <a:br>
              <a:rPr lang="en-US" sz="1200" kern="1200" dirty="0">
                <a:solidFill>
                  <a:schemeClr val="accent2"/>
                </a:solidFill>
                <a:effectLst/>
                <a:latin typeface="Source Sans Pro"/>
                <a:ea typeface="+mn-ea"/>
                <a:cs typeface="Source Sans Pro"/>
              </a:rPr>
            </a:br>
            <a:r>
              <a:rPr lang="en-US" sz="1200" kern="1200" dirty="0">
                <a:solidFill>
                  <a:schemeClr val="accent2"/>
                </a:solidFill>
                <a:effectLst/>
                <a:latin typeface="Source Sans Pro"/>
                <a:ea typeface="+mn-ea"/>
                <a:cs typeface="Source Sans Pro"/>
              </a:rPr>
              <a:t>Michael Francis </a:t>
            </a:r>
            <a:r>
              <a:rPr lang="en-US" sz="1200" kern="1200" dirty="0" err="1">
                <a:solidFill>
                  <a:schemeClr val="accent2"/>
                </a:solidFill>
                <a:effectLst/>
                <a:latin typeface="Source Sans Pro"/>
                <a:ea typeface="+mn-ea"/>
                <a:cs typeface="Source Sans Pro"/>
              </a:rPr>
              <a:t>Gensheimer</a:t>
            </a:r>
            <a:r>
              <a:rPr lang="en-US" sz="1200" kern="1200" dirty="0">
                <a:solidFill>
                  <a:schemeClr val="accent2"/>
                </a:solidFill>
                <a:effectLst/>
                <a:latin typeface="Source Sans Pro"/>
                <a:ea typeface="+mn-ea"/>
                <a:cs typeface="Source Sans Pro"/>
              </a:rPr>
              <a:t>,</a:t>
            </a:r>
            <a:br>
              <a:rPr lang="en-US" sz="1200" kern="1200" dirty="0">
                <a:solidFill>
                  <a:schemeClr val="accent2"/>
                </a:solidFill>
                <a:effectLst/>
                <a:latin typeface="Source Sans Pro"/>
                <a:ea typeface="+mn-ea"/>
                <a:cs typeface="Source Sans Pro"/>
              </a:rPr>
            </a:br>
            <a:r>
              <a:rPr lang="en-US" sz="1200" kern="1200" dirty="0">
                <a:solidFill>
                  <a:schemeClr val="accent2"/>
                </a:solidFill>
                <a:effectLst/>
                <a:latin typeface="Source Sans Pro"/>
                <a:ea typeface="+mn-ea"/>
                <a:cs typeface="Source Sans Pro"/>
              </a:rPr>
              <a:t>Ali Raza Khaki,</a:t>
            </a:r>
            <a:br>
              <a:rPr lang="en-US" sz="1200" kern="1200" dirty="0">
                <a:solidFill>
                  <a:schemeClr val="accent2"/>
                </a:solidFill>
                <a:effectLst/>
                <a:latin typeface="Source Sans Pro"/>
                <a:ea typeface="+mn-ea"/>
                <a:cs typeface="Source Sans Pro"/>
              </a:rPr>
            </a:br>
            <a:r>
              <a:rPr lang="en-US" sz="1200" kern="1200" dirty="0">
                <a:solidFill>
                  <a:schemeClr val="accent2"/>
                </a:solidFill>
                <a:effectLst/>
                <a:latin typeface="Source Sans Pro"/>
                <a:ea typeface="+mn-ea"/>
                <a:cs typeface="Source Sans Pro"/>
              </a:rPr>
              <a:t>Kavitha </a:t>
            </a:r>
            <a:r>
              <a:rPr lang="en-US" sz="1200" kern="1200" dirty="0" err="1">
                <a:solidFill>
                  <a:schemeClr val="accent2"/>
                </a:solidFill>
                <a:effectLst/>
                <a:latin typeface="Source Sans Pro"/>
                <a:ea typeface="+mn-ea"/>
                <a:cs typeface="Source Sans Pro"/>
              </a:rPr>
              <a:t>Ramchandran</a:t>
            </a:r>
            <a:r>
              <a:rPr lang="en-US" sz="1200" kern="1200" dirty="0">
                <a:solidFill>
                  <a:schemeClr val="accent2"/>
                </a:solidFill>
                <a:effectLst/>
                <a:latin typeface="Source Sans Pro"/>
                <a:ea typeface="+mn-ea"/>
                <a:cs typeface="Source Sans Pro"/>
              </a:rPr>
              <a:t>,</a:t>
            </a:r>
          </a:p>
          <a:p>
            <a:r>
              <a:rPr lang="en-US" sz="1200" b="0" i="0" kern="1200" dirty="0">
                <a:solidFill>
                  <a:schemeClr val="accent2"/>
                </a:solidFill>
                <a:effectLst/>
                <a:latin typeface="Source Sans Pro"/>
                <a:ea typeface="+mn-ea"/>
                <a:cs typeface="Source Sans Pro"/>
              </a:rPr>
              <a:t>Melanie J. Hanson,</a:t>
            </a:r>
          </a:p>
          <a:p>
            <a:r>
              <a:rPr lang="en-US" sz="1200" b="0" i="0" kern="1200" dirty="0">
                <a:solidFill>
                  <a:schemeClr val="accent2"/>
                </a:solidFill>
                <a:effectLst/>
                <a:latin typeface="Source Sans Pro"/>
                <a:ea typeface="+mn-ea"/>
                <a:cs typeface="Source Sans Pro"/>
              </a:rPr>
              <a:t>Samantha Wang,</a:t>
            </a:r>
            <a:br>
              <a:rPr lang="en-US" dirty="0"/>
            </a:br>
            <a:r>
              <a:rPr lang="en-US" sz="1200" b="0" i="0" kern="1200" dirty="0">
                <a:solidFill>
                  <a:schemeClr val="accent2"/>
                </a:solidFill>
                <a:effectLst/>
                <a:latin typeface="Source Sans Pro"/>
                <a:ea typeface="+mn-ea"/>
                <a:cs typeface="Source Sans Pro"/>
              </a:rPr>
              <a:t>Lisa Shieh</a:t>
            </a:r>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1819679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papers – just a slide deck at https://</a:t>
            </a:r>
            <a:r>
              <a:rPr lang="en-US" dirty="0" err="1"/>
              <a:t>docs.google.com</a:t>
            </a:r>
            <a:r>
              <a:rPr lang="en-US" dirty="0"/>
              <a:t>/presentation/d/1SYyHHd4rk1pciL1e1fGbH3j2kQojuYruNku05uhZL9I/</a:t>
            </a:r>
            <a:r>
              <a:rPr lang="en-US" dirty="0" err="1"/>
              <a:t>edit#slide</a:t>
            </a:r>
            <a:r>
              <a:rPr lang="en-US" dirty="0"/>
              <a:t>=</a:t>
            </a:r>
            <a:r>
              <a:rPr lang="en-US" dirty="0" err="1"/>
              <a:t>id.p</a:t>
            </a:r>
            <a:r>
              <a:rPr lang="en-US" dirty="0"/>
              <a:t> (accessible to anyone with a </a:t>
            </a:r>
            <a:r>
              <a:rPr lang="en-US" dirty="0" err="1"/>
              <a:t>sunet</a:t>
            </a:r>
            <a:r>
              <a:rPr lang="en-US" dirty="0"/>
              <a:t> id). The point here is that procuring the live data of the patient on whom a prediction needs to be made at 8:00 am is a nontrivial challenge given the state of IT in health systems. The cost and agony of procuring such data feeds is high and leads to odd economics.</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457973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0000"/>
              </a:lnSpc>
              <a:spcBef>
                <a:spcPts val="0"/>
              </a:spcBef>
              <a:spcAft>
                <a:spcPts val="0"/>
              </a:spcAft>
              <a:buSzPts val="1100"/>
              <a:buNone/>
            </a:pPr>
            <a:r>
              <a:rPr lang="en-US" dirty="0"/>
              <a:t>Q3: For real time data, there are three options HL7, reporting workbench, and Epic APIs (internal, FHIR)</a:t>
            </a:r>
            <a:endParaRPr dirty="0"/>
          </a:p>
        </p:txBody>
      </p:sp>
      <p:sp>
        <p:nvSpPr>
          <p:cNvPr id="141" name="Google Shape;141;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Blog post is at https://</a:t>
            </a:r>
            <a:r>
              <a:rPr lang="en-US" dirty="0" err="1"/>
              <a:t>tinyurl.com</a:t>
            </a:r>
            <a:r>
              <a:rPr lang="en-US" dirty="0"/>
              <a:t>/team-</a:t>
            </a:r>
            <a:r>
              <a:rPr lang="en-US" dirty="0" err="1"/>
              <a:t>acp</a:t>
            </a:r>
            <a:r>
              <a:rPr lang="en-US" dirty="0"/>
              <a:t> and paper is coming out in NEJM Catalyst on March 16</a:t>
            </a:r>
            <a:r>
              <a:rPr lang="en-US" baseline="30000" dirty="0"/>
              <a:t>th</a:t>
            </a:r>
            <a:r>
              <a:rPr lang="en-US" dirty="0"/>
              <a:t>.</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4165731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2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Utility analysis i</a:t>
            </a:r>
            <a:r>
              <a:rPr lang="en-US" sz="800" b="1" dirty="0">
                <a:solidFill>
                  <a:srgbClr val="55565A"/>
                </a:solidFill>
                <a:latin typeface="Source Sans Pro Light" panose="020B0403030403020204" pitchFamily="34" charset="0"/>
                <a:ea typeface="Source Sans Pro Light" panose="020B0403030403020204" pitchFamily="34" charset="0"/>
              </a:rPr>
              <a:t>mplemented at https://analytics-</a:t>
            </a:r>
            <a:r>
              <a:rPr lang="en-US" sz="800" b="1" dirty="0" err="1">
                <a:solidFill>
                  <a:srgbClr val="55565A"/>
                </a:solidFill>
                <a:latin typeface="Source Sans Pro Light" panose="020B0403030403020204" pitchFamily="34" charset="0"/>
                <a:ea typeface="Source Sans Pro Light" panose="020B0403030403020204" pitchFamily="34" charset="0"/>
              </a:rPr>
              <a:t>dashboard.shinyapps.io</a:t>
            </a:r>
            <a:r>
              <a:rPr lang="en-US" sz="800" b="1" dirty="0">
                <a:solidFill>
                  <a:srgbClr val="55565A"/>
                </a:solidFill>
                <a:latin typeface="Source Sans Pro Light" panose="020B0403030403020204" pitchFamily="34" charset="0"/>
                <a:ea typeface="Source Sans Pro Light" panose="020B0403030403020204" pitchFamily="34" charset="0"/>
              </a:rPr>
              <a:t>/dashboard/</a:t>
            </a:r>
            <a:endParaRPr lang="en-US" sz="1200" b="1"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1200" b="0"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effectLst/>
                <a:latin typeface="Source Sans Pro Light" panose="020B0403030403020204" pitchFamily="34" charset="0"/>
                <a:ea typeface="Source Sans Pro Light" panose="020B0403030403020204" pitchFamily="34" charset="0"/>
              </a:rPr>
              <a:t>Values obtained from RCT.</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800" dirty="0"/>
              <a:t>FN = 37,085 = </a:t>
            </a:r>
            <a:r>
              <a:rPr lang="en-US" sz="800" b="0" i="0" u="none" strike="noStrike" dirty="0" err="1">
                <a:solidFill>
                  <a:srgbClr val="000000"/>
                </a:solidFill>
                <a:effectLst/>
                <a:latin typeface="Source Sans Pro Light" panose="020B0403030403020204" pitchFamily="34" charset="0"/>
                <a:ea typeface="Source Sans Pro Light" panose="020B0403030403020204" pitchFamily="34" charset="0"/>
              </a:rPr>
              <a:t>Gade</a:t>
            </a:r>
            <a:r>
              <a:rPr lang="en-US" sz="800" b="0" i="0" u="none" strike="noStrike" dirty="0">
                <a:solidFill>
                  <a:srgbClr val="000000"/>
                </a:solidFill>
                <a:effectLst/>
                <a:latin typeface="Source Sans Pro Light" panose="020B0403030403020204" pitchFamily="34" charset="0"/>
                <a:ea typeface="Source Sans Pro Light" panose="020B0403030403020204" pitchFamily="34" charset="0"/>
              </a:rPr>
              <a:t> et al.  original value of 21252 * inflation multiplier of 1.745</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Source Sans Pro Light" panose="020B0403030403020204" pitchFamily="34" charset="0"/>
                <a:ea typeface="Source Sans Pro Light" panose="020B0403030403020204" pitchFamily="34" charset="0"/>
              </a:rPr>
              <a:t>TP = 28,613 = </a:t>
            </a:r>
            <a:r>
              <a:rPr lang="en-US" sz="1200" b="0" i="0" u="none" strike="noStrike" dirty="0" err="1">
                <a:solidFill>
                  <a:srgbClr val="000000"/>
                </a:solidFill>
                <a:effectLst/>
                <a:latin typeface="Source Sans Pro Light" panose="020B0403030403020204" pitchFamily="34" charset="0"/>
                <a:ea typeface="Source Sans Pro Light" panose="020B0403030403020204" pitchFamily="34" charset="0"/>
              </a:rPr>
              <a:t>Gade</a:t>
            </a:r>
            <a:r>
              <a:rPr lang="en-US" sz="1200" b="0" i="0" u="none" strike="noStrike" dirty="0">
                <a:solidFill>
                  <a:srgbClr val="000000"/>
                </a:solidFill>
                <a:effectLst/>
                <a:latin typeface="Source Sans Pro Light" panose="020B0403030403020204" pitchFamily="34" charset="0"/>
                <a:ea typeface="Source Sans Pro Light" panose="020B0403030403020204" pitchFamily="34" charset="0"/>
              </a:rPr>
              <a:t> et al.  Net savings of 4855 * inflation multiplier, subtracted from </a:t>
            </a:r>
            <a:r>
              <a:rPr lang="en-US" sz="1200" dirty="0"/>
              <a:t>37,085</a:t>
            </a:r>
            <a:endParaRPr lang="en-US" sz="1200" b="0" i="0" u="none" strike="noStrike" baseline="-25000" dirty="0">
              <a:solidFill>
                <a:srgbClr val="000000"/>
              </a:solidFill>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effectLst/>
                <a:latin typeface="Source Sans Pro Light" panose="020B0403030403020204" pitchFamily="34" charset="0"/>
                <a:ea typeface="Source Sans Pro Light" panose="020B0403030403020204" pitchFamily="34" charset="0"/>
              </a:rPr>
              <a:t>FP = 14,970 = </a:t>
            </a:r>
            <a:r>
              <a:rPr lang="en-US" sz="2800" b="0" i="0" u="none" strike="noStrike" dirty="0">
                <a:solidFill>
                  <a:srgbClr val="000000"/>
                </a:solidFill>
                <a:effectLst/>
                <a:latin typeface="Source Sans Pro Light" panose="020B0403030403020204" pitchFamily="34" charset="0"/>
                <a:ea typeface="Source Sans Pro Light" panose="020B0403030403020204" pitchFamily="34" charset="0"/>
              </a:rPr>
              <a:t>11,646</a:t>
            </a:r>
            <a:r>
              <a:rPr lang="en-US" sz="2800" b="0" i="0" u="none" strike="noStrike" baseline="-25000" dirty="0">
                <a:solidFill>
                  <a:srgbClr val="000000"/>
                </a:solidFill>
                <a:effectLst/>
                <a:latin typeface="Source Sans Pro Light" panose="020B0403030403020204" pitchFamily="34" charset="0"/>
                <a:ea typeface="Source Sans Pro Light" panose="020B0403030403020204" pitchFamily="34" charset="0"/>
              </a:rPr>
              <a:t> </a:t>
            </a:r>
            <a:r>
              <a:rPr lang="en-US" sz="2800" b="0" i="0" u="none" strike="noStrike" dirty="0">
                <a:solidFill>
                  <a:srgbClr val="000000"/>
                </a:solidFill>
                <a:effectLst/>
                <a:latin typeface="Source Sans Pro Light" panose="020B0403030403020204" pitchFamily="34" charset="0"/>
                <a:ea typeface="Source Sans Pro Light" panose="020B0403030403020204" pitchFamily="34" charset="0"/>
              </a:rPr>
              <a:t>+ inflation adjusted cost of intervention (3,324)</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2800" b="0" i="0" u="none" strike="noStrike" dirty="0">
                <a:solidFill>
                  <a:srgbClr val="000000"/>
                </a:solidFill>
                <a:effectLst/>
                <a:latin typeface="Source Sans Pro Light" panose="020B0403030403020204" pitchFamily="34" charset="0"/>
                <a:ea typeface="Source Sans Pro Light" panose="020B0403030403020204" pitchFamily="34" charset="0"/>
              </a:rPr>
              <a:t>TN = 11,646 = </a:t>
            </a:r>
            <a:r>
              <a:rPr lang="en-US" sz="4800" b="0" i="0" u="none" strike="noStrike" dirty="0">
                <a:solidFill>
                  <a:srgbClr val="000000"/>
                </a:solidFill>
                <a:effectLst/>
                <a:latin typeface="Source Sans Pro Light" panose="020B0403030403020204" pitchFamily="34" charset="0"/>
                <a:ea typeface="Source Sans Pro Light" panose="020B0403030403020204" pitchFamily="34" charset="0"/>
              </a:rPr>
              <a:t>Per capita spend in US, 2018, Peterson-Kaiser </a:t>
            </a:r>
            <a:endParaRPr lang="en-US" sz="4800" b="0" i="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endParaRPr lang="en-US" sz="2800" b="0" i="0" baseline="0" dirty="0">
              <a:effectLst/>
              <a:latin typeface="Source Sans Pro Light" panose="020B0403030403020204" pitchFamily="34" charset="0"/>
              <a:ea typeface="Source Sans Pro Light" panose="020B0403030403020204" pitchFamily="34" charset="0"/>
            </a:endParaRP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effectLst/>
                <a:latin typeface="Source Sans Pro Light" panose="020B0403030403020204" pitchFamily="34" charset="0"/>
                <a:ea typeface="Source Sans Pro Light" panose="020B0403030403020204" pitchFamily="34" charset="0"/>
              </a:rPr>
              <a:t>U (TP – FN) = 28,613 – 37,085 = -8,472</a:t>
            </a:r>
          </a:p>
          <a:p>
            <a:pPr marL="0" marR="0" lvl="0" indent="0" algn="l" defTabSz="457123" rtl="0" eaLnBrk="1" fontAlgn="auto" latinLnBrk="0" hangingPunct="1">
              <a:lnSpc>
                <a:spcPct val="100000"/>
              </a:lnSpc>
              <a:spcBef>
                <a:spcPts val="0"/>
              </a:spcBef>
              <a:spcAft>
                <a:spcPts val="0"/>
              </a:spcAft>
              <a:buClrTx/>
              <a:buSzTx/>
              <a:buFontTx/>
              <a:buNone/>
              <a:tabLst/>
              <a:defRPr/>
            </a:pPr>
            <a:r>
              <a:rPr lang="en-US" sz="1200" b="0" i="0" dirty="0">
                <a:effectLst/>
                <a:latin typeface="Source Sans Pro Light" panose="020B0403030403020204" pitchFamily="34" charset="0"/>
                <a:ea typeface="Source Sans Pro Light" panose="020B0403030403020204" pitchFamily="34" charset="0"/>
              </a:rPr>
              <a:t>Spending $3,324 to save $8,472. The green zone in the lowermost image shows how far down the list do we get with the current work capacity.</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50700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6fb1d85338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6fb1d8533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694"/>
              </a:spcBef>
              <a:buFont typeface="Arial"/>
              <a:buNone/>
            </a:pPr>
            <a:r>
              <a:rPr lang="en-US" dirty="0"/>
              <a:t>We built a model to predict: </a:t>
            </a:r>
            <a:r>
              <a:rPr lang="en-US" sz="1050" dirty="0"/>
              <a:t>3-12 month mortality; so first we verified the validity of the surrogate label -- 235 patients in a blinded prospective study to ensure that using mortality as a surrogate does find people who will benefit from advance care planning.</a:t>
            </a:r>
          </a:p>
          <a:p>
            <a:pPr marL="0" indent="0">
              <a:spcBef>
                <a:spcPts val="694"/>
              </a:spcBef>
              <a:buFont typeface="Arial"/>
              <a:buNone/>
            </a:pPr>
            <a:endParaRPr lang="en" dirty="0"/>
          </a:p>
          <a:p>
            <a:pPr marL="457200" lvl="0" indent="-298450" algn="l" rtl="0">
              <a:spcBef>
                <a:spcPts val="0"/>
              </a:spcBef>
              <a:spcAft>
                <a:spcPts val="0"/>
              </a:spcAft>
              <a:buSzPts val="1100"/>
              <a:buChar char="●"/>
            </a:pPr>
            <a:r>
              <a:rPr lang="en" dirty="0"/>
              <a:t>The model finds cases 58 days earlier than the heuristic.</a:t>
            </a:r>
          </a:p>
          <a:p>
            <a:pPr marL="457200" lvl="0" indent="-298450" algn="l" rtl="0">
              <a:spcBef>
                <a:spcPts val="0"/>
              </a:spcBef>
              <a:spcAft>
                <a:spcPts val="0"/>
              </a:spcAft>
              <a:buSzPts val="1100"/>
              <a:buChar char="●"/>
            </a:pPr>
            <a:r>
              <a:rPr lang="en" dirty="0"/>
              <a:t>This effort was done as a CELT project</a:t>
            </a:r>
          </a:p>
          <a:p>
            <a:pPr marL="158750" lvl="0" indent="0" algn="l" rtl="0">
              <a:spcBef>
                <a:spcPts val="0"/>
              </a:spcBef>
              <a:spcAft>
                <a:spcPts val="0"/>
              </a:spcAft>
              <a:buSzPts val="1100"/>
              <a:buNone/>
            </a:pPr>
            <a:endParaRPr lang="en" dirty="0"/>
          </a:p>
          <a:p>
            <a:pPr marL="158750" marR="0" lvl="0" indent="0" algn="l" defTabSz="457123" rtl="0" eaLnBrk="1" fontAlgn="auto" latinLnBrk="0" hangingPunct="1">
              <a:lnSpc>
                <a:spcPct val="100000"/>
              </a:lnSpc>
              <a:spcBef>
                <a:spcPts val="0"/>
              </a:spcBef>
              <a:spcAft>
                <a:spcPts val="0"/>
              </a:spcAft>
              <a:buClrTx/>
              <a:buSzPts val="1100"/>
              <a:buFontTx/>
              <a:buNone/>
              <a:tabLst/>
              <a:defRPr/>
            </a:pPr>
            <a:r>
              <a:rPr lang="en-US" sz="1200" b="1" i="0" dirty="0">
                <a:effectLst/>
                <a:latin typeface="Source Sans Pro Light" panose="020B0403030403020204" pitchFamily="34" charset="0"/>
                <a:ea typeface="Source Sans Pro Light" panose="020B0403030403020204" pitchFamily="34" charset="0"/>
              </a:rPr>
              <a:t>Simulation of 500 days of patient throughput</a:t>
            </a:r>
            <a:r>
              <a:rPr lang="en-US" sz="1200" b="0" i="0" dirty="0">
                <a:effectLst/>
                <a:latin typeface="Source Sans Pro Light" panose="020B0403030403020204" pitchFamily="34" charset="0"/>
                <a:ea typeface="Source Sans Pro Light" panose="020B0403030403020204" pitchFamily="34" charset="0"/>
              </a:rPr>
              <a:t>, with the workflow failing at different points with certain probabilities, is described in </a:t>
            </a:r>
            <a:r>
              <a:rPr lang="en-US" sz="1200" dirty="0">
                <a:latin typeface="Source Sans Pro Light" panose="020B0403030403020204" pitchFamily="34" charset="0"/>
                <a:ea typeface="Source Sans Pro Light" panose="020B0403030403020204" pitchFamily="34" charset="0"/>
              </a:rPr>
              <a:t>Jung Kenneth et al - A framework for making predictive models useful in practice, https://</a:t>
            </a:r>
            <a:r>
              <a:rPr lang="en-US" sz="1200" dirty="0" err="1">
                <a:latin typeface="Source Sans Pro Light" panose="020B0403030403020204" pitchFamily="34" charset="0"/>
                <a:ea typeface="Source Sans Pro Light" panose="020B0403030403020204" pitchFamily="34" charset="0"/>
              </a:rPr>
              <a:t>doi.org</a:t>
            </a:r>
            <a:r>
              <a:rPr lang="en-US" sz="1200" dirty="0">
                <a:latin typeface="Source Sans Pro Light" panose="020B0403030403020204" pitchFamily="34" charset="0"/>
                <a:ea typeface="Source Sans Pro Light" panose="020B0403030403020204" pitchFamily="34" charset="0"/>
              </a:rPr>
              <a:t>/10.1093/</a:t>
            </a:r>
            <a:r>
              <a:rPr lang="en-US" sz="1200" dirty="0" err="1">
                <a:latin typeface="Source Sans Pro Light" panose="020B0403030403020204" pitchFamily="34" charset="0"/>
                <a:ea typeface="Source Sans Pro Light" panose="020B0403030403020204" pitchFamily="34" charset="0"/>
              </a:rPr>
              <a:t>jamia</a:t>
            </a:r>
            <a:r>
              <a:rPr lang="en-US" sz="1200" dirty="0">
                <a:latin typeface="Source Sans Pro Light" panose="020B0403030403020204" pitchFamily="34" charset="0"/>
                <a:ea typeface="Source Sans Pro Light" panose="020B0403030403020204" pitchFamily="34" charset="0"/>
              </a:rPr>
              <a:t>/ocaa318.</a:t>
            </a:r>
            <a:endParaRPr lang="en-US" sz="1200" b="0" i="0" dirty="0">
              <a:effectLst/>
              <a:latin typeface="Source Sans Pro Light" panose="020B0403030403020204" pitchFamily="34" charset="0"/>
              <a:ea typeface="Source Sans Pro Light" panose="020B0403030403020204" pitchFamily="34" charset="0"/>
            </a:endParaRPr>
          </a:p>
          <a:p>
            <a:pPr marL="158750" lvl="0" indent="0" algn="l" rtl="0">
              <a:spcBef>
                <a:spcPts val="0"/>
              </a:spcBef>
              <a:spcAft>
                <a:spcPts val="0"/>
              </a:spcAft>
              <a:buSzPts val="1100"/>
              <a:buNone/>
            </a:pPr>
            <a:endParaRPr lang="en" dirty="0"/>
          </a:p>
        </p:txBody>
      </p:sp>
    </p:spTree>
    <p:extLst>
      <p:ext uri="{BB962C8B-B14F-4D97-AF65-F5344CB8AC3E}">
        <p14:creationId xmlns:p14="http://schemas.microsoft.com/office/powerpoint/2010/main" val="247180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6E3856-4C8C-5E4F-9DFD-C348D6494BAC}" type="slidenum">
              <a:rPr lang="en-US" smtClean="0"/>
              <a:t>3</a:t>
            </a:fld>
            <a:endParaRPr lang="en-US"/>
          </a:p>
        </p:txBody>
      </p:sp>
    </p:spTree>
    <p:extLst>
      <p:ext uri="{BB962C8B-B14F-4D97-AF65-F5344CB8AC3E}">
        <p14:creationId xmlns:p14="http://schemas.microsoft.com/office/powerpoint/2010/main" val="2577621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445150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Blog post is at https://</a:t>
            </a:r>
            <a:r>
              <a:rPr lang="en-US" dirty="0" err="1"/>
              <a:t>tinyurl.com</a:t>
            </a:r>
            <a:r>
              <a:rPr lang="en-US" dirty="0"/>
              <a:t>/team-</a:t>
            </a:r>
            <a:r>
              <a:rPr lang="en-US" dirty="0" err="1"/>
              <a:t>acp</a:t>
            </a:r>
            <a:r>
              <a:rPr lang="en-US" dirty="0"/>
              <a:t> and paper is out in NEJM Catalyst https://</a:t>
            </a:r>
            <a:r>
              <a:rPr lang="en-US" dirty="0" err="1"/>
              <a:t>catalyst.nejm.org</a:t>
            </a:r>
            <a:r>
              <a:rPr lang="en-US" dirty="0"/>
              <a:t>/</a:t>
            </a:r>
            <a:r>
              <a:rPr lang="en-US" dirty="0" err="1"/>
              <a:t>doi</a:t>
            </a:r>
            <a:r>
              <a:rPr lang="en-US" dirty="0"/>
              <a:t>/full/10.1056/CAT.21.0457</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2372487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3cd12ea8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3cd12e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pubmed.ncbi.nlm.nih.gov</a:t>
            </a:r>
            <a:r>
              <a:rPr lang="en-US" dirty="0"/>
              <a:t>/36826400/</a:t>
            </a:r>
            <a:endParaRPr dirty="0"/>
          </a:p>
        </p:txBody>
      </p:sp>
    </p:spTree>
    <p:extLst>
      <p:ext uri="{BB962C8B-B14F-4D97-AF65-F5344CB8AC3E}">
        <p14:creationId xmlns:p14="http://schemas.microsoft.com/office/powerpoint/2010/main" val="1439683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23" rtl="0" eaLnBrk="1" fontAlgn="auto" latinLnBrk="0" hangingPunct="1">
              <a:lnSpc>
                <a:spcPct val="100000"/>
              </a:lnSpc>
              <a:spcBef>
                <a:spcPts val="0"/>
              </a:spcBef>
              <a:spcAft>
                <a:spcPts val="0"/>
              </a:spcAft>
              <a:buClrTx/>
              <a:buSzTx/>
              <a:buFontTx/>
              <a:buNone/>
              <a:tabLst/>
              <a:defRPr/>
            </a:pPr>
            <a:r>
              <a:rPr lang="en-US" dirty="0">
                <a:solidFill>
                  <a:schemeClr val="tx2"/>
                </a:solidFill>
                <a:latin typeface="Source Sans Pro Light" panose="020B0403030403020204" pitchFamily="34" charset="0"/>
                <a:ea typeface="Source Sans Pro Light" panose="020B0403030403020204" pitchFamily="34" charset="0"/>
              </a:rPr>
              <a:t>In the </a:t>
            </a:r>
            <a:r>
              <a:rPr lang="en-US" dirty="0" err="1">
                <a:solidFill>
                  <a:schemeClr val="tx2"/>
                </a:solidFill>
                <a:latin typeface="Source Sans Pro Light" panose="020B0403030403020204" pitchFamily="34" charset="0"/>
                <a:ea typeface="Source Sans Pro Light" panose="020B0403030403020204" pitchFamily="34" charset="0"/>
              </a:rPr>
              <a:t>MCiM</a:t>
            </a:r>
            <a:r>
              <a:rPr lang="en-US" dirty="0">
                <a:solidFill>
                  <a:schemeClr val="tx2"/>
                </a:solidFill>
                <a:latin typeface="Source Sans Pro Light" panose="020B0403030403020204" pitchFamily="34" charset="0"/>
                <a:ea typeface="Source Sans Pro Light" panose="020B0403030403020204" pitchFamily="34" charset="0"/>
              </a:rPr>
              <a:t> program, 5 teams assessed one use case each for the financial viability of using a model’s prediction to trigger a workflow</a:t>
            </a:r>
          </a:p>
          <a:p>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1468807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600"/>
              </a:spcBef>
              <a:spcAft>
                <a:spcPts val="0"/>
              </a:spcAft>
              <a:buSzPct val="10000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00F4BFEC-2D82-5A41-94D4-C78CBF1D4596}"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cs typeface="+mn-cs"/>
              </a:rPr>
              <a:pPr marL="0" marR="0" lvl="0" indent="0" algn="r" defTabSz="45712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cs typeface="+mn-cs"/>
            </a:endParaRPr>
          </a:p>
        </p:txBody>
      </p:sp>
    </p:spTree>
    <p:extLst>
      <p:ext uri="{BB962C8B-B14F-4D97-AF65-F5344CB8AC3E}">
        <p14:creationId xmlns:p14="http://schemas.microsoft.com/office/powerpoint/2010/main" val="2078734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36</a:t>
            </a:fld>
            <a:endParaRPr lang="en-US"/>
          </a:p>
        </p:txBody>
      </p:sp>
    </p:spTree>
    <p:extLst>
      <p:ext uri="{BB962C8B-B14F-4D97-AF65-F5344CB8AC3E}">
        <p14:creationId xmlns:p14="http://schemas.microsoft.com/office/powerpoint/2010/main" val="1626336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6E3856-4C8C-5E4F-9DFD-C348D6494BAC}" type="slidenum">
              <a:rPr lang="en-US" smtClean="0"/>
              <a:t>37</a:t>
            </a:fld>
            <a:endParaRPr lang="en-US"/>
          </a:p>
        </p:txBody>
      </p:sp>
    </p:spTree>
    <p:extLst>
      <p:ext uri="{BB962C8B-B14F-4D97-AF65-F5344CB8AC3E}">
        <p14:creationId xmlns:p14="http://schemas.microsoft.com/office/powerpoint/2010/main" val="774980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rPr>
              <a:pPr marL="0" marR="0" lvl="0" indent="0" algn="r" defTabSz="457123"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endParaRPr>
          </a:p>
        </p:txBody>
      </p:sp>
    </p:spTree>
    <p:extLst>
      <p:ext uri="{BB962C8B-B14F-4D97-AF65-F5344CB8AC3E}">
        <p14:creationId xmlns:p14="http://schemas.microsoft.com/office/powerpoint/2010/main" val="61252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6E3856-4C8C-5E4F-9DFD-C348D6494BAC}" type="slidenum">
              <a:rPr lang="en-US" smtClean="0"/>
              <a:t>4</a:t>
            </a:fld>
            <a:endParaRPr lang="en-US"/>
          </a:p>
        </p:txBody>
      </p:sp>
    </p:spTree>
    <p:extLst>
      <p:ext uri="{BB962C8B-B14F-4D97-AF65-F5344CB8AC3E}">
        <p14:creationId xmlns:p14="http://schemas.microsoft.com/office/powerpoint/2010/main" val="77885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6E3856-4C8C-5E4F-9DFD-C348D6494BAC}" type="slidenum">
              <a:rPr lang="en-US" smtClean="0"/>
              <a:t>5</a:t>
            </a:fld>
            <a:endParaRPr lang="en-US"/>
          </a:p>
        </p:txBody>
      </p:sp>
    </p:spTree>
    <p:extLst>
      <p:ext uri="{BB962C8B-B14F-4D97-AF65-F5344CB8AC3E}">
        <p14:creationId xmlns:p14="http://schemas.microsoft.com/office/powerpoint/2010/main" val="85244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03200" lvl="0" indent="-69850">
              <a:spcBef>
                <a:spcPts val="640"/>
              </a:spcBef>
              <a:buClr>
                <a:schemeClr val="dk1"/>
              </a:buClr>
              <a:buSzPct val="100000"/>
              <a:buFont typeface="Arial"/>
              <a:buNone/>
            </a:pPr>
            <a:r>
              <a:rPr lang="en-US" sz="1100" dirty="0"/>
              <a:t>Why use so few? Leverage the data! There are very few arguments for why you shouldn’t use information you have</a:t>
            </a:r>
          </a:p>
        </p:txBody>
      </p:sp>
      <p:sp>
        <p:nvSpPr>
          <p:cNvPr id="226" name="Shape 22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6</a:t>
            </a:fld>
            <a:endParaRPr lang="en-US"/>
          </a:p>
        </p:txBody>
      </p:sp>
    </p:spTree>
    <p:extLst>
      <p:ext uri="{BB962C8B-B14F-4D97-AF65-F5344CB8AC3E}">
        <p14:creationId xmlns:p14="http://schemas.microsoft.com/office/powerpoint/2010/main" val="18400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6E3856-4C8C-5E4F-9DFD-C348D6494BAC}" type="slidenum">
              <a:rPr lang="en-US" smtClean="0"/>
              <a:t>7</a:t>
            </a:fld>
            <a:endParaRPr lang="en-US"/>
          </a:p>
        </p:txBody>
      </p:sp>
    </p:spTree>
    <p:extLst>
      <p:ext uri="{BB962C8B-B14F-4D97-AF65-F5344CB8AC3E}">
        <p14:creationId xmlns:p14="http://schemas.microsoft.com/office/powerpoint/2010/main" val="208179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Cover difference between prediction </a:t>
            </a:r>
            <a:r>
              <a:rPr lang="en-US"/>
              <a:t>and classification</a:t>
            </a:r>
            <a:endParaRPr lang="en-US" dirty="0"/>
          </a:p>
        </p:txBody>
      </p:sp>
      <p:sp>
        <p:nvSpPr>
          <p:cNvPr id="4" name="Slide Number Placeholder 3"/>
          <p:cNvSpPr>
            <a:spLocks noGrp="1"/>
          </p:cNvSpPr>
          <p:nvPr>
            <p:ph type="sldNum" sz="quarter" idx="10"/>
          </p:nvPr>
        </p:nvSpPr>
        <p:spPr/>
        <p:txBody>
          <a:bodyPr/>
          <a:lstStyle/>
          <a:p>
            <a:fld id="{7F5CBA06-0FDD-4DF3-9799-337BD93423B3}" type="slidenum">
              <a:rPr lang="en-US" smtClean="0"/>
              <a:t>8</a:t>
            </a:fld>
            <a:endParaRPr lang="en-US"/>
          </a:p>
        </p:txBody>
      </p:sp>
    </p:spTree>
    <p:extLst>
      <p:ext uri="{BB962C8B-B14F-4D97-AF65-F5344CB8AC3E}">
        <p14:creationId xmlns:p14="http://schemas.microsoft.com/office/powerpoint/2010/main" val="1930498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accent2"/>
                </a:solidFill>
                <a:effectLst/>
                <a:latin typeface="Source Sans Pro"/>
                <a:ea typeface="+mn-ea"/>
                <a:cs typeface="Source Sans Pro"/>
              </a:rPr>
              <a:t>The mind switch for us is to go from thinking about "pathways for groups of patients" based on retrospective data to thinking about the right action for Mr. John Smith given that he got flagged by three models at 8:00 am today.</a:t>
            </a:r>
          </a:p>
        </p:txBody>
      </p:sp>
      <p:sp>
        <p:nvSpPr>
          <p:cNvPr id="4" name="Slide Number Placeholder 3"/>
          <p:cNvSpPr>
            <a:spLocks noGrp="1"/>
          </p:cNvSpPr>
          <p:nvPr>
            <p:ph type="sldNum" sz="quarter" idx="5"/>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DA37CD7D-5083-4743-9C01-168E601854CA}" type="slidenum">
              <a:rPr kumimoji="0" lang="en-US" sz="1200" b="0" i="0" u="none" strike="noStrike" kern="1200" cap="none" spc="0" normalizeH="0" baseline="0" noProof="0" smtClean="0">
                <a:ln>
                  <a:noFill/>
                </a:ln>
                <a:solidFill>
                  <a:prstClr val="black">
                    <a:lumMod val="50000"/>
                    <a:lumOff val="50000"/>
                  </a:prstClr>
                </a:solidFill>
                <a:effectLst/>
                <a:uLnTx/>
                <a:uFillTx/>
                <a:latin typeface="Source Sans Pro"/>
                <a:ea typeface="+mn-ea"/>
                <a:cs typeface="+mn-cs"/>
              </a:rPr>
              <a:pPr marL="0" marR="0" lvl="0" indent="0" algn="r" defTabSz="45712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lumMod val="50000"/>
                  <a:lumOff val="50000"/>
                </a:prstClr>
              </a:solidFill>
              <a:effectLst/>
              <a:uLnTx/>
              <a:uFillTx/>
              <a:latin typeface="Source Sans Pro"/>
              <a:ea typeface="+mn-ea"/>
              <a:cs typeface="+mn-cs"/>
            </a:endParaRPr>
          </a:p>
        </p:txBody>
      </p:sp>
    </p:spTree>
    <p:extLst>
      <p:ext uri="{BB962C8B-B14F-4D97-AF65-F5344CB8AC3E}">
        <p14:creationId xmlns:p14="http://schemas.microsoft.com/office/powerpoint/2010/main" val="1048775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pic>
        <p:nvPicPr>
          <p:cNvPr id="21" name="Shape 21" descr="C:\Users\nigam\Downloads\som_logo_dk2400.jpg"/>
          <p:cNvPicPr preferRelativeResize="0"/>
          <p:nvPr/>
        </p:nvPicPr>
        <p:blipFill rotWithShape="1">
          <a:blip r:embed="rId2">
            <a:alphaModFix/>
          </a:blip>
          <a:srcRect b="38303"/>
          <a:stretch/>
        </p:blipFill>
        <p:spPr>
          <a:xfrm>
            <a:off x="1364337" y="4887685"/>
            <a:ext cx="6422570" cy="12845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0624" y="2490826"/>
            <a:ext cx="7772400" cy="1371600"/>
          </a:xfrm>
        </p:spPr>
        <p:txBody>
          <a:bodyPr>
            <a:normAutofit/>
          </a:bodyPr>
          <a:lstStyle>
            <a:lvl1pPr algn="l">
              <a:defRPr sz="4800">
                <a:solidFill>
                  <a:srgbClr val="55565A"/>
                </a:solidFill>
                <a:latin typeface="Source Sans Pro Light"/>
                <a:cs typeface="Source Sans Pro Light"/>
              </a:defRPr>
            </a:lvl1pPr>
          </a:lstStyle>
          <a:p>
            <a:r>
              <a:rPr lang="en-US"/>
              <a:t>Click to edit Master title style</a:t>
            </a:r>
            <a:endParaRPr lang="en-US" dirty="0"/>
          </a:p>
        </p:txBody>
      </p:sp>
      <p:sp>
        <p:nvSpPr>
          <p:cNvPr id="3" name="Subtitle 2"/>
          <p:cNvSpPr>
            <a:spLocks noGrp="1"/>
          </p:cNvSpPr>
          <p:nvPr>
            <p:ph type="subTitle" idx="1"/>
          </p:nvPr>
        </p:nvSpPr>
        <p:spPr>
          <a:xfrm>
            <a:off x="419100" y="3970784"/>
            <a:ext cx="6400800" cy="769620"/>
          </a:xfrm>
        </p:spPr>
        <p:txBody>
          <a:bodyPr>
            <a:normAutofit/>
          </a:bodyPr>
          <a:lstStyle>
            <a:lvl1pPr marL="0" indent="0" algn="l">
              <a:buNone/>
              <a:defRPr sz="1400">
                <a:solidFill>
                  <a:srgbClr val="55565A"/>
                </a:solidFill>
                <a:latin typeface="Source Sans Pro"/>
                <a:cs typeface="Source Sans Pro"/>
              </a:defRPr>
            </a:lvl1pPr>
            <a:lvl2pPr marL="457123" indent="0" algn="ctr">
              <a:buNone/>
              <a:defRPr>
                <a:solidFill>
                  <a:schemeClr val="tx1">
                    <a:tint val="75000"/>
                  </a:schemeClr>
                </a:solidFill>
              </a:defRPr>
            </a:lvl2pPr>
            <a:lvl3pPr marL="914246" indent="0" algn="ctr">
              <a:buNone/>
              <a:defRPr>
                <a:solidFill>
                  <a:schemeClr val="tx1">
                    <a:tint val="75000"/>
                  </a:schemeClr>
                </a:solidFill>
              </a:defRPr>
            </a:lvl3pPr>
            <a:lvl4pPr marL="1371369" indent="0" algn="ctr">
              <a:buNone/>
              <a:defRPr>
                <a:solidFill>
                  <a:schemeClr val="tx1">
                    <a:tint val="75000"/>
                  </a:schemeClr>
                </a:solidFill>
              </a:defRPr>
            </a:lvl4pPr>
            <a:lvl5pPr marL="1828491" indent="0" algn="ctr">
              <a:buNone/>
              <a:defRPr>
                <a:solidFill>
                  <a:schemeClr val="tx1">
                    <a:tint val="75000"/>
                  </a:schemeClr>
                </a:solidFill>
              </a:defRPr>
            </a:lvl5pPr>
            <a:lvl6pPr marL="2285615" indent="0" algn="ctr">
              <a:buNone/>
              <a:defRPr>
                <a:solidFill>
                  <a:schemeClr val="tx1">
                    <a:tint val="75000"/>
                  </a:schemeClr>
                </a:solidFill>
              </a:defRPr>
            </a:lvl6pPr>
            <a:lvl7pPr marL="2742738" indent="0" algn="ctr">
              <a:buNone/>
              <a:defRPr>
                <a:solidFill>
                  <a:schemeClr val="tx1">
                    <a:tint val="75000"/>
                  </a:schemeClr>
                </a:solidFill>
              </a:defRPr>
            </a:lvl7pPr>
            <a:lvl8pPr marL="3199862" indent="0" algn="ctr">
              <a:buNone/>
              <a:defRPr>
                <a:solidFill>
                  <a:schemeClr val="tx1">
                    <a:tint val="75000"/>
                  </a:schemeClr>
                </a:solidFill>
              </a:defRPr>
            </a:lvl8pPr>
            <a:lvl9pPr marL="3656984"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userDrawn="1"/>
        </p:nvSpPr>
        <p:spPr>
          <a:xfrm>
            <a:off x="901701" y="792482"/>
            <a:ext cx="184698" cy="369318"/>
          </a:xfrm>
          <a:prstGeom prst="rect">
            <a:avLst/>
          </a:prstGeom>
          <a:noFill/>
        </p:spPr>
        <p:txBody>
          <a:bodyPr wrap="none" lIns="91424" tIns="45713" rIns="91424" bIns="45713" rtlCol="0">
            <a:spAutoFit/>
          </a:bodyPr>
          <a:lstStyle/>
          <a:p>
            <a:endParaRPr lang="en-US" sz="1800" dirty="0"/>
          </a:p>
        </p:txBody>
      </p:sp>
      <p:pic>
        <p:nvPicPr>
          <p:cNvPr id="7" name="Picture 6" descr="SHC_Logo_vector_RGB.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7634" y="472342"/>
            <a:ext cx="1445221" cy="504749"/>
          </a:xfrm>
          <a:prstGeom prst="rect">
            <a:avLst/>
          </a:prstGeom>
        </p:spPr>
      </p:pic>
      <p:pic>
        <p:nvPicPr>
          <p:cNvPr id="9" name="Picture 8" descr="Stanford_medicine_RGB.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426743" y="6261744"/>
            <a:ext cx="1371600" cy="256622"/>
          </a:xfrm>
          <a:prstGeom prst="rect">
            <a:avLst/>
          </a:prstGeom>
        </p:spPr>
      </p:pic>
    </p:spTree>
    <p:extLst>
      <p:ext uri="{BB962C8B-B14F-4D97-AF65-F5344CB8AC3E}">
        <p14:creationId xmlns:p14="http://schemas.microsoft.com/office/powerpoint/2010/main" val="284277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0512BC-1495-2648-B690-52C0AC96253C}"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48431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2"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425354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83803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9461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54914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67357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34073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85757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BB983-A0AD-B543-9642-B947F62D6A0C}"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0624" y="2490826"/>
            <a:ext cx="7912100" cy="1371600"/>
          </a:xfrm>
        </p:spPr>
        <p:txBody>
          <a:bodyPr>
            <a:normAutofit/>
          </a:bodyPr>
          <a:lstStyle>
            <a:lvl1pPr>
              <a:defRPr sz="4800" u="none">
                <a:solidFill>
                  <a:srgbClr val="55565A"/>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55565A"/>
                </a:solidFill>
              </a:defRPr>
            </a:lvl1pPr>
          </a:lstStyle>
          <a:p>
            <a:fld id="{06C4D36A-1B7F-C94E-9235-18B56FBEE062}"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55565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55565A"/>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5110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26672" y="1600200"/>
            <a:ext cx="406913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85514-B606-2F40-BC3D-6E46225B961A}" type="datetime1">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93163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673" y="1535119"/>
            <a:ext cx="4070719"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4" name="Content Placeholder 3"/>
          <p:cNvSpPr>
            <a:spLocks noGrp="1"/>
          </p:cNvSpPr>
          <p:nvPr>
            <p:ph sz="half" idx="2"/>
          </p:nvPr>
        </p:nvSpPr>
        <p:spPr>
          <a:xfrm>
            <a:off x="426673" y="2174874"/>
            <a:ext cx="4070719"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9" y="1535119"/>
            <a:ext cx="4041776"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6" name="Content Placeholder 5"/>
          <p:cNvSpPr>
            <a:spLocks noGrp="1"/>
          </p:cNvSpPr>
          <p:nvPr>
            <p:ph sz="quarter" idx="4"/>
          </p:nvPr>
        </p:nvSpPr>
        <p:spPr>
          <a:xfrm>
            <a:off x="4645029" y="2174874"/>
            <a:ext cx="4041776"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E3260-597C-7248-AB08-5DDF823C34EA}" type="datetime1">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33317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AB6DD1-F34A-9F4C-8B78-2AE15E4B6A86}" type="datetime1">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07629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024B0-0B18-E542-8135-16B274F890DB}" type="datetime1">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5993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0624" y="2490826"/>
            <a:ext cx="7772400" cy="1371600"/>
          </a:xfrm>
        </p:spPr>
        <p:txBody>
          <a:bodyPr>
            <a:normAutofit/>
          </a:bodyPr>
          <a:lstStyle>
            <a:lvl1pPr algn="l">
              <a:defRPr sz="4800">
                <a:solidFill>
                  <a:srgbClr val="55565A"/>
                </a:solidFill>
                <a:latin typeface="Source Sans Pro Light"/>
                <a:cs typeface="Source Sans Pro Light"/>
              </a:defRPr>
            </a:lvl1pPr>
          </a:lstStyle>
          <a:p>
            <a:r>
              <a:rPr lang="en-US"/>
              <a:t>Click to edit Master title style</a:t>
            </a:r>
            <a:endParaRPr lang="en-US" dirty="0"/>
          </a:p>
        </p:txBody>
      </p:sp>
      <p:sp>
        <p:nvSpPr>
          <p:cNvPr id="3" name="Subtitle 2"/>
          <p:cNvSpPr>
            <a:spLocks noGrp="1"/>
          </p:cNvSpPr>
          <p:nvPr>
            <p:ph type="subTitle" idx="1"/>
          </p:nvPr>
        </p:nvSpPr>
        <p:spPr>
          <a:xfrm>
            <a:off x="419100" y="3970784"/>
            <a:ext cx="6400800" cy="769620"/>
          </a:xfrm>
        </p:spPr>
        <p:txBody>
          <a:bodyPr>
            <a:normAutofit/>
          </a:bodyPr>
          <a:lstStyle>
            <a:lvl1pPr marL="0" indent="0" algn="l">
              <a:buNone/>
              <a:defRPr sz="1400">
                <a:solidFill>
                  <a:srgbClr val="55565A"/>
                </a:solidFill>
                <a:latin typeface="Source Sans Pro"/>
                <a:cs typeface="Source Sans Pro"/>
              </a:defRPr>
            </a:lvl1pPr>
            <a:lvl2pPr marL="457123" indent="0" algn="ctr">
              <a:buNone/>
              <a:defRPr>
                <a:solidFill>
                  <a:schemeClr val="tx1">
                    <a:tint val="75000"/>
                  </a:schemeClr>
                </a:solidFill>
              </a:defRPr>
            </a:lvl2pPr>
            <a:lvl3pPr marL="914246" indent="0" algn="ctr">
              <a:buNone/>
              <a:defRPr>
                <a:solidFill>
                  <a:schemeClr val="tx1">
                    <a:tint val="75000"/>
                  </a:schemeClr>
                </a:solidFill>
              </a:defRPr>
            </a:lvl3pPr>
            <a:lvl4pPr marL="1371369" indent="0" algn="ctr">
              <a:buNone/>
              <a:defRPr>
                <a:solidFill>
                  <a:schemeClr val="tx1">
                    <a:tint val="75000"/>
                  </a:schemeClr>
                </a:solidFill>
              </a:defRPr>
            </a:lvl4pPr>
            <a:lvl5pPr marL="1828491" indent="0" algn="ctr">
              <a:buNone/>
              <a:defRPr>
                <a:solidFill>
                  <a:schemeClr val="tx1">
                    <a:tint val="75000"/>
                  </a:schemeClr>
                </a:solidFill>
              </a:defRPr>
            </a:lvl5pPr>
            <a:lvl6pPr marL="2285615" indent="0" algn="ctr">
              <a:buNone/>
              <a:defRPr>
                <a:solidFill>
                  <a:schemeClr val="tx1">
                    <a:tint val="75000"/>
                  </a:schemeClr>
                </a:solidFill>
              </a:defRPr>
            </a:lvl6pPr>
            <a:lvl7pPr marL="2742738" indent="0" algn="ctr">
              <a:buNone/>
              <a:defRPr>
                <a:solidFill>
                  <a:schemeClr val="tx1">
                    <a:tint val="75000"/>
                  </a:schemeClr>
                </a:solidFill>
              </a:defRPr>
            </a:lvl7pPr>
            <a:lvl8pPr marL="3199862" indent="0" algn="ctr">
              <a:buNone/>
              <a:defRPr>
                <a:solidFill>
                  <a:schemeClr val="tx1">
                    <a:tint val="75000"/>
                  </a:schemeClr>
                </a:solidFill>
              </a:defRPr>
            </a:lvl8pPr>
            <a:lvl9pPr marL="3656984"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userDrawn="1"/>
        </p:nvSpPr>
        <p:spPr>
          <a:xfrm>
            <a:off x="901701" y="792482"/>
            <a:ext cx="184698" cy="369318"/>
          </a:xfrm>
          <a:prstGeom prst="rect">
            <a:avLst/>
          </a:prstGeom>
          <a:noFill/>
        </p:spPr>
        <p:txBody>
          <a:bodyPr wrap="none" lIns="91424" tIns="45713" rIns="91424" bIns="45713" rtlCol="0">
            <a:spAutoFit/>
          </a:bodyPr>
          <a:lstStyle/>
          <a:p>
            <a:endParaRPr lang="en-US" sz="1800" dirty="0"/>
          </a:p>
        </p:txBody>
      </p:sp>
    </p:spTree>
    <p:extLst>
      <p:ext uri="{BB962C8B-B14F-4D97-AF65-F5344CB8AC3E}">
        <p14:creationId xmlns:p14="http://schemas.microsoft.com/office/powerpoint/2010/main" val="34460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0" i="0">
                <a:latin typeface="Source Sans Pro Light" panose="020B0403030403020204" pitchFamily="34" charset="0"/>
                <a:ea typeface="Source Sans Pro Light" panose="020B0403030403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0512BC-1495-2648-B690-52C0AC96253C}"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1313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ource Sans Pro Light" panose="020B0403030403020204" pitchFamily="34" charset="0"/>
                <a:ea typeface="Source Sans Pro Light" panose="020B0403030403020204" pitchFamily="34" charset="0"/>
              </a:defRPr>
            </a:lvl1pPr>
          </a:lstStyle>
          <a:p>
            <a:r>
              <a:rPr lang="en-US" dirty="0"/>
              <a:t>Click to edit Master title style</a:t>
            </a:r>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1"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296978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91974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72014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5BB983-A0AD-B543-9642-B947F62D6A0C}"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55926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1582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91645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9819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0624" y="2490826"/>
            <a:ext cx="7912100" cy="1371600"/>
          </a:xfrm>
        </p:spPr>
        <p:txBody>
          <a:bodyPr>
            <a:normAutofit/>
          </a:bodyPr>
          <a:lstStyle>
            <a:lvl1pPr>
              <a:defRPr sz="4800" u="none">
                <a:solidFill>
                  <a:srgbClr val="55565A"/>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55565A"/>
                </a:solidFill>
              </a:defRPr>
            </a:lvl1pPr>
          </a:lstStyle>
          <a:p>
            <a:fld id="{06C4D36A-1B7F-C94E-9235-18B56FBEE062}"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55565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55565A"/>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69346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26672" y="1600200"/>
            <a:ext cx="406913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3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85514-B606-2F40-BC3D-6E46225B961A}" type="datetime1">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6707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673" y="1535119"/>
            <a:ext cx="4070719"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4" name="Content Placeholder 3"/>
          <p:cNvSpPr>
            <a:spLocks noGrp="1"/>
          </p:cNvSpPr>
          <p:nvPr>
            <p:ph sz="half" idx="2"/>
          </p:nvPr>
        </p:nvSpPr>
        <p:spPr>
          <a:xfrm>
            <a:off x="426673" y="2174874"/>
            <a:ext cx="4070719"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9" y="1535119"/>
            <a:ext cx="4041776" cy="639762"/>
          </a:xfrm>
        </p:spPr>
        <p:txBody>
          <a:bodyPr anchor="b">
            <a:normAutofit/>
          </a:bodyPr>
          <a:lstStyle>
            <a:lvl1pPr marL="0" indent="0">
              <a:buNone/>
              <a:defRPr sz="2300" b="0">
                <a:solidFill>
                  <a:srgbClr val="4D4F53"/>
                </a:solidFill>
                <a:latin typeface="Source Sans Pro"/>
                <a:cs typeface="Source Sans Pro"/>
              </a:defRPr>
            </a:lvl1pPr>
            <a:lvl2pPr marL="457123" indent="0">
              <a:buNone/>
              <a:defRPr sz="2000" b="1"/>
            </a:lvl2pPr>
            <a:lvl3pPr marL="914246" indent="0">
              <a:buNone/>
              <a:defRPr sz="1900" b="1"/>
            </a:lvl3pPr>
            <a:lvl4pPr marL="1371369" indent="0">
              <a:buNone/>
              <a:defRPr sz="1600" b="1"/>
            </a:lvl4pPr>
            <a:lvl5pPr marL="1828491" indent="0">
              <a:buNone/>
              <a:defRPr sz="1600" b="1"/>
            </a:lvl5pPr>
            <a:lvl6pPr marL="2285615" indent="0">
              <a:buNone/>
              <a:defRPr sz="1600" b="1"/>
            </a:lvl6pPr>
            <a:lvl7pPr marL="2742738" indent="0">
              <a:buNone/>
              <a:defRPr sz="1600" b="1"/>
            </a:lvl7pPr>
            <a:lvl8pPr marL="3199862" indent="0">
              <a:buNone/>
              <a:defRPr sz="1600" b="1"/>
            </a:lvl8pPr>
            <a:lvl9pPr marL="3656984" indent="0">
              <a:buNone/>
              <a:defRPr sz="1600" b="1"/>
            </a:lvl9pPr>
          </a:lstStyle>
          <a:p>
            <a:pPr lvl="0"/>
            <a:r>
              <a:rPr lang="en-US"/>
              <a:t>Edit Master text styles</a:t>
            </a:r>
          </a:p>
        </p:txBody>
      </p:sp>
      <p:sp>
        <p:nvSpPr>
          <p:cNvPr id="6" name="Content Placeholder 5"/>
          <p:cNvSpPr>
            <a:spLocks noGrp="1"/>
          </p:cNvSpPr>
          <p:nvPr>
            <p:ph sz="quarter" idx="4"/>
          </p:nvPr>
        </p:nvSpPr>
        <p:spPr>
          <a:xfrm>
            <a:off x="4645029" y="2174874"/>
            <a:ext cx="4041776" cy="3951288"/>
          </a:xfrm>
        </p:spPr>
        <p:txBody>
          <a:bodyPr/>
          <a:lstStyle>
            <a:lvl1pPr>
              <a:defRPr sz="2300"/>
            </a:lvl1pPr>
            <a:lvl2pPr>
              <a:defRPr sz="1900"/>
            </a:lvl2pPr>
            <a:lvl3pPr>
              <a:defRPr sz="1900"/>
            </a:lvl3pPr>
            <a:lvl4pPr>
              <a:defRPr sz="1900"/>
            </a:lvl4pPr>
            <a:lvl5pPr>
              <a:defRPr sz="19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E3260-597C-7248-AB08-5DDF823C34EA}" type="datetime1">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53224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AB6DD1-F34A-9F4C-8B78-2AE15E4B6A86}" type="datetime1">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4990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024B0-0B18-E542-8135-16B274F890DB}" type="datetime1">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8753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1"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8969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5BB983-A0AD-B543-9642-B947F62D6A0C}" type="datetimeFigureOut">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13" name="Picture 12"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90198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5654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91709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28404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35410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57913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Header - Blu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68F1441A-3107-0C44-AAB1-B8AFEE93BF75}"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1">
                    <a:lumMod val="25000"/>
                    <a:lumOff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949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Header - Oran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BD18CC1-1B59-1943-A999-C1BB20635443}"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2">
                    <a:lumMod val="20000"/>
                    <a:lumOff val="8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65268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Intr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27042" y="1985395"/>
            <a:ext cx="8153030" cy="4034406"/>
          </a:xfrm>
        </p:spPr>
        <p:txBody>
          <a:bodyPr/>
          <a:lstStyle>
            <a:lvl1pPr>
              <a:buSzPct val="80000"/>
              <a:defRPr/>
            </a:lvl1pPr>
            <a:lvl2pPr>
              <a:buSzPct val="80000"/>
              <a:defRPr/>
            </a:lvl2pPr>
            <a:lvl3pPr>
              <a:buSzPct val="80000"/>
              <a:defRPr/>
            </a:lvl3pPr>
            <a:lvl4pPr>
              <a:buSzPct val="80000"/>
              <a:defRPr/>
            </a:lvl4pPr>
            <a:lvl5pPr>
              <a:buSzPct val="8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BE5B5-9A3B-1A4F-A285-2ABDC3EC557E}" type="datetime1">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
        <p:nvSpPr>
          <p:cNvPr id="8" name="Text Placeholder 7"/>
          <p:cNvSpPr>
            <a:spLocks noGrp="1"/>
          </p:cNvSpPr>
          <p:nvPr>
            <p:ph type="body" sz="quarter" idx="13" hasCustomPrompt="1"/>
          </p:nvPr>
        </p:nvSpPr>
        <p:spPr>
          <a:xfrm>
            <a:off x="427041" y="1269137"/>
            <a:ext cx="8259761" cy="548478"/>
          </a:xfrm>
        </p:spPr>
        <p:txBody>
          <a:bodyPr>
            <a:normAutofit/>
          </a:bodyPr>
          <a:lstStyle>
            <a:lvl1pPr marL="0" indent="0">
              <a:buFont typeface="Arial"/>
              <a:buNone/>
              <a:defRPr sz="1800" b="1">
                <a:solidFill>
                  <a:srgbClr val="4D4F53"/>
                </a:solidFill>
                <a:latin typeface="Source Sans Pro"/>
                <a:cs typeface="Source Sans Pro"/>
              </a:defRPr>
            </a:lvl1pPr>
          </a:lstStyle>
          <a:p>
            <a:pPr lvl="0"/>
            <a:r>
              <a:rPr lang="en-US" dirty="0"/>
              <a:t>CLICK TO EDIT MASTER TEXT STYLES</a:t>
            </a:r>
          </a:p>
        </p:txBody>
      </p:sp>
    </p:spTree>
    <p:extLst>
      <p:ext uri="{BB962C8B-B14F-4D97-AF65-F5344CB8AC3E}">
        <p14:creationId xmlns:p14="http://schemas.microsoft.com/office/powerpoint/2010/main" val="165869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13" name="Picture 12"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260402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5BB983-A0AD-B543-9642-B947F62D6A0C}" type="datetimeFigureOut">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25873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41821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178138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32754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8_Section Header">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0624" y="2490826"/>
            <a:ext cx="7912100" cy="1371600"/>
          </a:xfrm>
        </p:spPr>
        <p:txBody>
          <a:bodyPr>
            <a:normAutofit/>
          </a:bodyPr>
          <a:lstStyle>
            <a:lvl1pPr>
              <a:defRPr sz="4800" u="none">
                <a:solidFill>
                  <a:schemeClr val="bg1"/>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fld id="{06C4D36A-1B7F-C94E-9235-18B56FBEE062}" type="datetime1">
              <a:rPr lang="en-US" smtClean="0"/>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9" name="Picture 8" descr="SHC_DS_RE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54496"/>
            <a:ext cx="1694688" cy="186538"/>
          </a:xfrm>
          <a:prstGeom prst="rect">
            <a:avLst/>
          </a:prstGeom>
        </p:spPr>
      </p:pic>
    </p:spTree>
    <p:extLst>
      <p:ext uri="{BB962C8B-B14F-4D97-AF65-F5344CB8AC3E}">
        <p14:creationId xmlns:p14="http://schemas.microsoft.com/office/powerpoint/2010/main" val="32770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9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0624" y="2490826"/>
            <a:ext cx="7912100" cy="1371600"/>
          </a:xfrm>
        </p:spPr>
        <p:txBody>
          <a:bodyPr>
            <a:normAutofit/>
          </a:bodyPr>
          <a:lstStyle>
            <a:lvl1pPr>
              <a:defRPr sz="4800" u="none">
                <a:solidFill>
                  <a:srgbClr val="55565A"/>
                </a:solidFill>
                <a:latin typeface="Source Sans Pro Light"/>
                <a:cs typeface="Source Sans Pro Ligh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55565A"/>
                </a:solidFill>
              </a:defRPr>
            </a:lvl1pPr>
          </a:lstStyle>
          <a:p>
            <a:fld id="{06C4D36A-1B7F-C94E-9235-18B56FBEE062}"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55565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55565A"/>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220685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Section Header - Blu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68F1441A-3107-0C44-AAB1-B8AFEE93BF75}"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1">
                    <a:lumMod val="25000"/>
                    <a:lumOff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85478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Section Header - Oran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058354"/>
            <a:ext cx="7912100" cy="1143000"/>
          </a:xfr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BD18CC1-1B59-1943-A999-C1BB20635443}" type="datetime1">
              <a:rPr lang="en-US" smtClean="0"/>
              <a:pPr/>
              <a:t>11/5/24</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9" name="Text Placeholder 8"/>
          <p:cNvSpPr>
            <a:spLocks noGrp="1"/>
          </p:cNvSpPr>
          <p:nvPr>
            <p:ph type="body" sz="quarter" idx="13"/>
          </p:nvPr>
        </p:nvSpPr>
        <p:spPr>
          <a:xfrm>
            <a:off x="406400" y="3293746"/>
            <a:ext cx="7912100" cy="1110614"/>
          </a:xfrm>
        </p:spPr>
        <p:txBody>
          <a:bodyPr>
            <a:normAutofit/>
          </a:bodyPr>
          <a:lstStyle>
            <a:lvl1pPr marL="0" indent="0">
              <a:buFont typeface="Arial"/>
              <a:buNone/>
              <a:defRPr sz="2000">
                <a:solidFill>
                  <a:schemeClr val="accent2">
                    <a:lumMod val="20000"/>
                    <a:lumOff val="8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23040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6949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990000"/>
              </a:buClr>
              <a:buSzPts val="3500"/>
              <a:buFont typeface="Source Sans Pro SemiBold"/>
              <a:buNone/>
              <a:defRPr>
                <a:solidFill>
                  <a:srgbClr val="990000"/>
                </a:solidFill>
                <a:latin typeface="Source Sans Pro SemiBold"/>
                <a:ea typeface="Source Sans Pro SemiBold"/>
                <a:cs typeface="Source Sans Pro SemiBold"/>
                <a:sym typeface="Source Sans Pro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850800" y="1638234"/>
            <a:ext cx="7442400" cy="450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1" name="Google Shape;21;p4"/>
          <p:cNvSpPr/>
          <p:nvPr/>
        </p:nvSpPr>
        <p:spPr>
          <a:xfrm flipH="1">
            <a:off x="8631600" y="480801"/>
            <a:ext cx="512400" cy="5896400"/>
          </a:xfrm>
          <a:prstGeom prst="re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22" name="Google Shape;22;p4"/>
          <p:cNvSpPr/>
          <p:nvPr/>
        </p:nvSpPr>
        <p:spPr>
          <a:xfrm rot="10800000">
            <a:off x="5992352" y="3767254"/>
            <a:ext cx="2906275" cy="2773867"/>
          </a:xfrm>
          <a:custGeom>
            <a:avLst/>
            <a:gdLst/>
            <a:ahLst/>
            <a:cxnLst/>
            <a:rect l="l" t="t" r="r" b="b"/>
            <a:pathLst>
              <a:path w="116251" h="83216" extrusionOk="0">
                <a:moveTo>
                  <a:pt x="116251" y="0"/>
                </a:moveTo>
                <a:lnTo>
                  <a:pt x="0" y="0"/>
                </a:lnTo>
                <a:lnTo>
                  <a:pt x="0" y="83216"/>
                </a:lnTo>
              </a:path>
            </a:pathLst>
          </a:custGeom>
          <a:noFill/>
          <a:ln w="9525" cap="flat" cmpd="sng">
            <a:solidFill>
              <a:schemeClr val="dk1"/>
            </a:solidFill>
            <a:prstDash val="solid"/>
            <a:round/>
            <a:headEnd type="none" w="med" len="med"/>
            <a:tailEnd type="none" w="med" len="med"/>
          </a:ln>
        </p:spPr>
      </p:sp>
    </p:spTree>
    <p:extLst>
      <p:ext uri="{BB962C8B-B14F-4D97-AF65-F5344CB8AC3E}">
        <p14:creationId xmlns:p14="http://schemas.microsoft.com/office/powerpoint/2010/main" val="3706016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ntent_2col">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p>
            <a:r>
              <a:rPr lang="en-US"/>
              <a:t>Confidential</a:t>
            </a:r>
          </a:p>
        </p:txBody>
      </p:sp>
      <p:sp>
        <p:nvSpPr>
          <p:cNvPr id="10" name="Content Placeholder 9">
            <a:extLst>
              <a:ext uri="{FF2B5EF4-FFF2-40B4-BE49-F238E27FC236}">
                <a16:creationId xmlns:a16="http://schemas.microsoft.com/office/drawing/2014/main" id="{70C47D75-C1DF-8D4D-A586-D1D7EA170598}"/>
              </a:ext>
            </a:extLst>
          </p:cNvPr>
          <p:cNvSpPr>
            <a:spLocks noGrp="1"/>
          </p:cNvSpPr>
          <p:nvPr>
            <p:ph sz="quarter" idx="18"/>
          </p:nvPr>
        </p:nvSpPr>
        <p:spPr>
          <a:xfrm>
            <a:off x="353616" y="1687514"/>
            <a:ext cx="4107656"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BFD67E82-5546-DA4D-AD5D-1F463B538D46}"/>
              </a:ext>
            </a:extLst>
          </p:cNvPr>
          <p:cNvSpPr>
            <a:spLocks noGrp="1"/>
          </p:cNvSpPr>
          <p:nvPr>
            <p:ph sz="quarter" idx="19"/>
          </p:nvPr>
        </p:nvSpPr>
        <p:spPr>
          <a:xfrm>
            <a:off x="4686130" y="1687514"/>
            <a:ext cx="4107656"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346473" y="412750"/>
            <a:ext cx="8451056" cy="1014414"/>
          </a:xfrm>
        </p:spPr>
        <p:txBody>
          <a:bodyPr/>
          <a:lstStyle/>
          <a:p>
            <a:r>
              <a:rPr lang="en-US"/>
              <a:t>Click to edit Master title style</a:t>
            </a:r>
          </a:p>
        </p:txBody>
      </p:sp>
      <p:pic>
        <p:nvPicPr>
          <p:cNvPr id="12" name="Picture 11">
            <a:extLst>
              <a:ext uri="{FF2B5EF4-FFF2-40B4-BE49-F238E27FC236}">
                <a16:creationId xmlns:a16="http://schemas.microsoft.com/office/drawing/2014/main" id="{02EEB870-3D13-2346-9A61-8EB0216F45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6472" y="6337889"/>
            <a:ext cx="1046230" cy="210670"/>
          </a:xfrm>
          <a:prstGeom prst="rect">
            <a:avLst/>
          </a:prstGeom>
        </p:spPr>
      </p:pic>
    </p:spTree>
    <p:extLst>
      <p:ext uri="{BB962C8B-B14F-4D97-AF65-F5344CB8AC3E}">
        <p14:creationId xmlns:p14="http://schemas.microsoft.com/office/powerpoint/2010/main" val="3855819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BB983-A0AD-B543-9642-B947F62D6A0C}" type="datetimeFigureOut">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BB983-A0AD-B543-9642-B947F62D6A0C}"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6673E-F8E9-D643-A1C3-6D036049D55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2.tif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3.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fld id="{115BB983-A0AD-B543-9642-B947F62D6A0C}" type="datetimeFigureOut">
              <a:rPr lang="en-US" smtClean="0"/>
              <a:t>11/5/24</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6673E-F8E9-D643-A1C3-6D036049D55A}" type="slidenum">
              <a:rPr lang="en-US" smtClean="0"/>
              <a:t>‹#›</a:t>
            </a:fld>
            <a:endParaRPr lang="en-US"/>
          </a:p>
        </p:txBody>
      </p:sp>
    </p:spTree>
    <p:extLst>
      <p:ext uri="{BB962C8B-B14F-4D97-AF65-F5344CB8AC3E}">
        <p14:creationId xmlns:p14="http://schemas.microsoft.com/office/powerpoint/2010/main" val="777443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a:solidFill>
                <a:srgbClr val="000000"/>
              </a:solidFill>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Pr>
              <a:pPr algn="r" defTabSz="914400">
                <a:buSzPct val="25000"/>
              </a:pPr>
              <a:t>‹#›</a:t>
            </a:fld>
            <a:endParaRPr lang="en-US"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6439053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1" r:id="rId5"/>
    <p:sldLayoutId id="2147483682" r:id="rId6"/>
    <p:sldLayoutId id="2147483683" r:id="rId7"/>
    <p:sldLayoutId id="2147483684" r:id="rId8"/>
    <p:sldLayoutId id="214748368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670" y="274638"/>
            <a:ext cx="8153400" cy="1143000"/>
          </a:xfrm>
          <a:prstGeom prst="rect">
            <a:avLst/>
          </a:prstGeom>
        </p:spPr>
        <p:txBody>
          <a:bodyPr vert="horz" lIns="91424" tIns="45713" rIns="91424" bIns="45713"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26670" y="1600200"/>
            <a:ext cx="8153400" cy="4419600"/>
          </a:xfrm>
          <a:prstGeom prst="rect">
            <a:avLst/>
          </a:prstGeom>
        </p:spPr>
        <p:txBody>
          <a:bodyPr vert="horz" lIns="91424" tIns="45713" rIns="91424" bIns="4571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86200" y="6168393"/>
            <a:ext cx="1295400" cy="365125"/>
          </a:xfrm>
          <a:prstGeom prst="rect">
            <a:avLst/>
          </a:prstGeom>
        </p:spPr>
        <p:txBody>
          <a:bodyPr vert="horz" lIns="91424" tIns="45713" rIns="91424" bIns="45713" rtlCol="0" anchor="ctr"/>
          <a:lstStyle>
            <a:lvl1pPr algn="l">
              <a:defRPr sz="900">
                <a:solidFill>
                  <a:srgbClr val="4D4F53"/>
                </a:solidFill>
                <a:latin typeface="Source Sans Pro Light"/>
                <a:cs typeface="Source Sans Pro Light"/>
              </a:defRPr>
            </a:lvl1pPr>
          </a:lstStyle>
          <a:p>
            <a:fld id="{8A42746C-6F56-CD48-B53D-9EA512DADF60}" type="datetime1">
              <a:rPr lang="en-US" smtClean="0"/>
              <a:pPr/>
              <a:t>11/5/24</a:t>
            </a:fld>
            <a:endParaRPr lang="en-US" dirty="0"/>
          </a:p>
        </p:txBody>
      </p:sp>
      <p:sp>
        <p:nvSpPr>
          <p:cNvPr id="5" name="Footer Placeholder 4"/>
          <p:cNvSpPr>
            <a:spLocks noGrp="1"/>
          </p:cNvSpPr>
          <p:nvPr>
            <p:ph type="ftr" sz="quarter" idx="3"/>
          </p:nvPr>
        </p:nvSpPr>
        <p:spPr>
          <a:xfrm>
            <a:off x="5422900" y="6168393"/>
            <a:ext cx="2895600" cy="365125"/>
          </a:xfrm>
          <a:prstGeom prst="rect">
            <a:avLst/>
          </a:prstGeom>
        </p:spPr>
        <p:txBody>
          <a:bodyPr vert="horz" lIns="91424" tIns="45713" rIns="91424" bIns="45713" rtlCol="0" anchor="ctr"/>
          <a:lstStyle>
            <a:lvl1pPr indent="0" algn="r">
              <a:defRPr sz="900" b="0" i="0" cap="all" spc="150">
                <a:solidFill>
                  <a:srgbClr val="4D4F53"/>
                </a:solidFill>
                <a:latin typeface="Source Sans Pro"/>
                <a:cs typeface="Source Sans Pro"/>
              </a:defRPr>
            </a:lvl1pPr>
          </a:lstStyle>
          <a:p>
            <a:endParaRPr lang="en-US" dirty="0"/>
          </a:p>
        </p:txBody>
      </p:sp>
      <p:sp>
        <p:nvSpPr>
          <p:cNvPr id="6" name="Slide Number Placeholder 5"/>
          <p:cNvSpPr>
            <a:spLocks noGrp="1"/>
          </p:cNvSpPr>
          <p:nvPr>
            <p:ph type="sldNum" sz="quarter" idx="4"/>
          </p:nvPr>
        </p:nvSpPr>
        <p:spPr>
          <a:xfrm>
            <a:off x="8318500" y="6168393"/>
            <a:ext cx="368300" cy="365125"/>
          </a:xfrm>
          <a:prstGeom prst="rect">
            <a:avLst/>
          </a:prstGeom>
        </p:spPr>
        <p:txBody>
          <a:bodyPr vert="horz" lIns="91424" tIns="45713" rIns="91424" bIns="45713" rtlCol="0" anchor="ctr"/>
          <a:lstStyle>
            <a:lvl1pPr algn="r">
              <a:defRPr sz="900" b="0" i="0">
                <a:solidFill>
                  <a:srgbClr val="4D4F53"/>
                </a:solidFill>
                <a:latin typeface="Source Sans Pro Light"/>
                <a:cs typeface="Source Sans Pro Light"/>
              </a:defRPr>
            </a:lvl1pPr>
          </a:lstStyle>
          <a:p>
            <a:fld id="{2066355A-084C-D24E-9AD2-7E4FC41EA627}" type="slidenum">
              <a:rPr lang="en-US" smtClean="0"/>
              <a:pPr/>
              <a:t>‹#›</a:t>
            </a:fld>
            <a:endParaRPr lang="en-US" dirty="0"/>
          </a:p>
        </p:txBody>
      </p:sp>
      <p:pic>
        <p:nvPicPr>
          <p:cNvPr id="8" name="Picture 7">
            <a:extLst>
              <a:ext uri="{FF2B5EF4-FFF2-40B4-BE49-F238E27FC236}">
                <a16:creationId xmlns:a16="http://schemas.microsoft.com/office/drawing/2014/main" id="{B0902860-4E15-C240-ABE2-F095EECCAC0A}"/>
              </a:ext>
            </a:extLst>
          </p:cNvPr>
          <p:cNvPicPr>
            <a:picLocks noChangeAspect="1"/>
          </p:cNvPicPr>
          <p:nvPr userDrawn="1"/>
        </p:nvPicPr>
        <p:blipFill>
          <a:blip r:embed="rId16"/>
          <a:stretch>
            <a:fillRect/>
          </a:stretch>
        </p:blipFill>
        <p:spPr>
          <a:xfrm>
            <a:off x="340812" y="6168392"/>
            <a:ext cx="2587584" cy="448366"/>
          </a:xfrm>
          <a:prstGeom prst="rect">
            <a:avLst/>
          </a:prstGeom>
        </p:spPr>
      </p:pic>
    </p:spTree>
    <p:extLst>
      <p:ext uri="{BB962C8B-B14F-4D97-AF65-F5344CB8AC3E}">
        <p14:creationId xmlns:p14="http://schemas.microsoft.com/office/powerpoint/2010/main" val="288688361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23" rtl="0" eaLnBrk="1" latinLnBrk="0" hangingPunct="1">
        <a:spcBef>
          <a:spcPct val="0"/>
        </a:spcBef>
        <a:buNone/>
        <a:defRPr sz="3400" b="0" i="0" kern="1200">
          <a:solidFill>
            <a:schemeClr val="tx2"/>
          </a:solidFill>
          <a:latin typeface="Source Sans Pro"/>
          <a:ea typeface="+mj-ea"/>
          <a:cs typeface="Source Sans Pro"/>
        </a:defRPr>
      </a:lvl1pPr>
    </p:titleStyle>
    <p:bodyStyle>
      <a:lvl1pPr marL="228561" indent="-228561" algn="l" defTabSz="457123" rtl="0" eaLnBrk="1" latinLnBrk="0" hangingPunct="1">
        <a:spcBef>
          <a:spcPts val="1000"/>
        </a:spcBef>
        <a:spcAft>
          <a:spcPts val="401"/>
        </a:spcAft>
        <a:buClrTx/>
        <a:buSzPct val="80000"/>
        <a:buFont typeface="Arial"/>
        <a:buChar char="•"/>
        <a:defRPr sz="2300" kern="1200">
          <a:solidFill>
            <a:srgbClr val="4D4F53"/>
          </a:solidFill>
          <a:latin typeface="Source Sans Pro Light"/>
          <a:ea typeface="+mn-ea"/>
          <a:cs typeface="Source Sans Pro Light"/>
        </a:defRPr>
      </a:lvl1pPr>
      <a:lvl2pPr marL="512676" indent="-171421"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2pPr>
      <a:lvl3pPr marL="799964"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3pPr>
      <a:lvl4pPr marL="1023765"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4pPr>
      <a:lvl5pPr marL="1258676"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5pPr>
      <a:lvl6pPr marL="2514175" indent="-228561" algn="l" defTabSz="457123" rtl="0" eaLnBrk="1" latinLnBrk="0" hangingPunct="1">
        <a:spcBef>
          <a:spcPct val="20000"/>
        </a:spcBef>
        <a:buFont typeface="Arial"/>
        <a:buChar char="•"/>
        <a:defRPr sz="2000" kern="1200">
          <a:solidFill>
            <a:schemeClr val="tx1"/>
          </a:solidFill>
          <a:latin typeface="+mn-lt"/>
          <a:ea typeface="+mn-ea"/>
          <a:cs typeface="+mn-cs"/>
        </a:defRPr>
      </a:lvl6pPr>
      <a:lvl7pPr marL="2971299" indent="-228561" algn="l" defTabSz="457123" rtl="0" eaLnBrk="1" latinLnBrk="0" hangingPunct="1">
        <a:spcBef>
          <a:spcPct val="20000"/>
        </a:spcBef>
        <a:buFont typeface="Arial"/>
        <a:buChar char="•"/>
        <a:defRPr sz="2000" kern="1200">
          <a:solidFill>
            <a:schemeClr val="tx1"/>
          </a:solidFill>
          <a:latin typeface="+mn-lt"/>
          <a:ea typeface="+mn-ea"/>
          <a:cs typeface="+mn-cs"/>
        </a:defRPr>
      </a:lvl7pPr>
      <a:lvl8pPr marL="3428421" indent="-228561" algn="l" defTabSz="457123" rtl="0" eaLnBrk="1" latinLnBrk="0" hangingPunct="1">
        <a:spcBef>
          <a:spcPct val="20000"/>
        </a:spcBef>
        <a:buFont typeface="Arial"/>
        <a:buChar char="•"/>
        <a:defRPr sz="2000" kern="1200">
          <a:solidFill>
            <a:schemeClr val="tx1"/>
          </a:solidFill>
          <a:latin typeface="+mn-lt"/>
          <a:ea typeface="+mn-ea"/>
          <a:cs typeface="+mn-cs"/>
        </a:defRPr>
      </a:lvl8pPr>
      <a:lvl9pPr marL="3885545" indent="-228561" algn="l" defTabSz="4571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3" rtl="0" eaLnBrk="1" latinLnBrk="0" hangingPunct="1">
        <a:defRPr sz="1900" kern="1200">
          <a:solidFill>
            <a:schemeClr val="tx1"/>
          </a:solidFill>
          <a:latin typeface="+mn-lt"/>
          <a:ea typeface="+mn-ea"/>
          <a:cs typeface="+mn-cs"/>
        </a:defRPr>
      </a:lvl1pPr>
      <a:lvl2pPr marL="457123" algn="l" defTabSz="457123" rtl="0" eaLnBrk="1" latinLnBrk="0" hangingPunct="1">
        <a:defRPr sz="1900" kern="1200">
          <a:solidFill>
            <a:schemeClr val="tx1"/>
          </a:solidFill>
          <a:latin typeface="+mn-lt"/>
          <a:ea typeface="+mn-ea"/>
          <a:cs typeface="+mn-cs"/>
        </a:defRPr>
      </a:lvl2pPr>
      <a:lvl3pPr marL="914246" algn="l" defTabSz="457123" rtl="0" eaLnBrk="1" latinLnBrk="0" hangingPunct="1">
        <a:defRPr sz="1900" kern="1200">
          <a:solidFill>
            <a:schemeClr val="tx1"/>
          </a:solidFill>
          <a:latin typeface="+mn-lt"/>
          <a:ea typeface="+mn-ea"/>
          <a:cs typeface="+mn-cs"/>
        </a:defRPr>
      </a:lvl3pPr>
      <a:lvl4pPr marL="1371369" algn="l" defTabSz="457123" rtl="0" eaLnBrk="1" latinLnBrk="0" hangingPunct="1">
        <a:defRPr sz="1900" kern="1200">
          <a:solidFill>
            <a:schemeClr val="tx1"/>
          </a:solidFill>
          <a:latin typeface="+mn-lt"/>
          <a:ea typeface="+mn-ea"/>
          <a:cs typeface="+mn-cs"/>
        </a:defRPr>
      </a:lvl4pPr>
      <a:lvl5pPr marL="1828491" algn="l" defTabSz="457123" rtl="0" eaLnBrk="1" latinLnBrk="0" hangingPunct="1">
        <a:defRPr sz="1900" kern="1200">
          <a:solidFill>
            <a:schemeClr val="tx1"/>
          </a:solidFill>
          <a:latin typeface="+mn-lt"/>
          <a:ea typeface="+mn-ea"/>
          <a:cs typeface="+mn-cs"/>
        </a:defRPr>
      </a:lvl5pPr>
      <a:lvl6pPr marL="2285615" algn="l" defTabSz="457123" rtl="0" eaLnBrk="1" latinLnBrk="0" hangingPunct="1">
        <a:defRPr sz="1900" kern="1200">
          <a:solidFill>
            <a:schemeClr val="tx1"/>
          </a:solidFill>
          <a:latin typeface="+mn-lt"/>
          <a:ea typeface="+mn-ea"/>
          <a:cs typeface="+mn-cs"/>
        </a:defRPr>
      </a:lvl6pPr>
      <a:lvl7pPr marL="2742738" algn="l" defTabSz="457123" rtl="0" eaLnBrk="1" latinLnBrk="0" hangingPunct="1">
        <a:defRPr sz="1900" kern="1200">
          <a:solidFill>
            <a:schemeClr val="tx1"/>
          </a:solidFill>
          <a:latin typeface="+mn-lt"/>
          <a:ea typeface="+mn-ea"/>
          <a:cs typeface="+mn-cs"/>
        </a:defRPr>
      </a:lvl7pPr>
      <a:lvl8pPr marL="3199862" algn="l" defTabSz="457123" rtl="0" eaLnBrk="1" latinLnBrk="0" hangingPunct="1">
        <a:defRPr sz="1900" kern="1200">
          <a:solidFill>
            <a:schemeClr val="tx1"/>
          </a:solidFill>
          <a:latin typeface="+mn-lt"/>
          <a:ea typeface="+mn-ea"/>
          <a:cs typeface="+mn-cs"/>
        </a:defRPr>
      </a:lvl8pPr>
      <a:lvl9pPr marL="3656984" algn="l" defTabSz="457123"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670" y="274638"/>
            <a:ext cx="8153400" cy="1143000"/>
          </a:xfrm>
          <a:prstGeom prst="rect">
            <a:avLst/>
          </a:prstGeom>
        </p:spPr>
        <p:txBody>
          <a:bodyPr vert="horz" lIns="91424" tIns="45713" rIns="91424" bIns="45713" rtlCol="0" anchor="ctr">
            <a:normAutofit/>
          </a:bodyPr>
          <a:lstStyle/>
          <a:p>
            <a:r>
              <a:rPr lang="en-US" dirty="0"/>
              <a:t>Click to edit Master title style</a:t>
            </a:r>
          </a:p>
        </p:txBody>
      </p:sp>
      <p:sp>
        <p:nvSpPr>
          <p:cNvPr id="3" name="Text Placeholder 2"/>
          <p:cNvSpPr>
            <a:spLocks noGrp="1"/>
          </p:cNvSpPr>
          <p:nvPr>
            <p:ph type="body" idx="1"/>
          </p:nvPr>
        </p:nvSpPr>
        <p:spPr>
          <a:xfrm>
            <a:off x="426670" y="1600200"/>
            <a:ext cx="8153400" cy="4419600"/>
          </a:xfrm>
          <a:prstGeom prst="rect">
            <a:avLst/>
          </a:prstGeom>
        </p:spPr>
        <p:txBody>
          <a:bodyPr vert="horz" lIns="91424" tIns="45713" rIns="91424" bIns="4571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86200" y="6168393"/>
            <a:ext cx="1295400" cy="365125"/>
          </a:xfrm>
          <a:prstGeom prst="rect">
            <a:avLst/>
          </a:prstGeom>
        </p:spPr>
        <p:txBody>
          <a:bodyPr vert="horz" lIns="91424" tIns="45713" rIns="91424" bIns="45713" rtlCol="0" anchor="ctr"/>
          <a:lstStyle>
            <a:lvl1pPr algn="l">
              <a:defRPr sz="900">
                <a:solidFill>
                  <a:srgbClr val="4D4F53"/>
                </a:solidFill>
                <a:latin typeface="Source Sans Pro Light"/>
                <a:cs typeface="Source Sans Pro Light"/>
              </a:defRPr>
            </a:lvl1pPr>
          </a:lstStyle>
          <a:p>
            <a:fld id="{8A42746C-6F56-CD48-B53D-9EA512DADF60}" type="datetime1">
              <a:rPr lang="en-US" smtClean="0"/>
              <a:pPr/>
              <a:t>11/5/24</a:t>
            </a:fld>
            <a:endParaRPr lang="en-US" dirty="0"/>
          </a:p>
        </p:txBody>
      </p:sp>
      <p:sp>
        <p:nvSpPr>
          <p:cNvPr id="5" name="Footer Placeholder 4"/>
          <p:cNvSpPr>
            <a:spLocks noGrp="1"/>
          </p:cNvSpPr>
          <p:nvPr>
            <p:ph type="ftr" sz="quarter" idx="3"/>
          </p:nvPr>
        </p:nvSpPr>
        <p:spPr>
          <a:xfrm>
            <a:off x="5422900" y="6168393"/>
            <a:ext cx="2895600" cy="365125"/>
          </a:xfrm>
          <a:prstGeom prst="rect">
            <a:avLst/>
          </a:prstGeom>
        </p:spPr>
        <p:txBody>
          <a:bodyPr vert="horz" lIns="91424" tIns="45713" rIns="91424" bIns="45713" rtlCol="0" anchor="ctr"/>
          <a:lstStyle>
            <a:lvl1pPr indent="0" algn="r">
              <a:defRPr sz="900" b="0" i="0" cap="all" spc="150">
                <a:solidFill>
                  <a:srgbClr val="4D4F53"/>
                </a:solidFill>
                <a:latin typeface="Source Sans Pro"/>
                <a:cs typeface="Source Sans Pro"/>
              </a:defRPr>
            </a:lvl1pPr>
          </a:lstStyle>
          <a:p>
            <a:endParaRPr lang="en-US" dirty="0"/>
          </a:p>
        </p:txBody>
      </p:sp>
      <p:sp>
        <p:nvSpPr>
          <p:cNvPr id="6" name="Slide Number Placeholder 5"/>
          <p:cNvSpPr>
            <a:spLocks noGrp="1"/>
          </p:cNvSpPr>
          <p:nvPr>
            <p:ph type="sldNum" sz="quarter" idx="4"/>
          </p:nvPr>
        </p:nvSpPr>
        <p:spPr>
          <a:xfrm>
            <a:off x="8318500" y="6168393"/>
            <a:ext cx="368300" cy="365125"/>
          </a:xfrm>
          <a:prstGeom prst="rect">
            <a:avLst/>
          </a:prstGeom>
        </p:spPr>
        <p:txBody>
          <a:bodyPr vert="horz" lIns="91424" tIns="45713" rIns="91424" bIns="45713" rtlCol="0" anchor="ctr"/>
          <a:lstStyle>
            <a:lvl1pPr algn="r">
              <a:defRPr sz="900" b="0" i="0">
                <a:solidFill>
                  <a:srgbClr val="4D4F53"/>
                </a:solidFill>
                <a:latin typeface="Source Sans Pro Light"/>
                <a:cs typeface="Source Sans Pro Light"/>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21920323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p:titleStyle>
    <p:bodyStyle>
      <a:lvl1pPr marL="228561" indent="-228561" algn="l" defTabSz="457123" rtl="0" eaLnBrk="1" latinLnBrk="0" hangingPunct="1">
        <a:spcBef>
          <a:spcPts val="1000"/>
        </a:spcBef>
        <a:spcAft>
          <a:spcPts val="401"/>
        </a:spcAft>
        <a:buClrTx/>
        <a:buSzPct val="80000"/>
        <a:buFont typeface="Arial"/>
        <a:buChar char="•"/>
        <a:defRPr sz="2300" kern="1200">
          <a:solidFill>
            <a:srgbClr val="4D4F53"/>
          </a:solidFill>
          <a:latin typeface="Source Sans Pro Light"/>
          <a:ea typeface="+mn-ea"/>
          <a:cs typeface="Source Sans Pro Light"/>
        </a:defRPr>
      </a:lvl1pPr>
      <a:lvl2pPr marL="512676" indent="-171421"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2pPr>
      <a:lvl3pPr marL="799964"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3pPr>
      <a:lvl4pPr marL="1023765"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4pPr>
      <a:lvl5pPr marL="1258676" indent="-169834" algn="l" defTabSz="457123" rtl="0" eaLnBrk="1" latinLnBrk="0" hangingPunct="1">
        <a:lnSpc>
          <a:spcPts val="1800"/>
        </a:lnSpc>
        <a:spcBef>
          <a:spcPts val="800"/>
        </a:spcBef>
        <a:buClrTx/>
        <a:buSzPct val="80000"/>
        <a:buFont typeface="Arial"/>
        <a:buChar char="•"/>
        <a:defRPr sz="1900" kern="1200">
          <a:solidFill>
            <a:srgbClr val="4D4F53"/>
          </a:solidFill>
          <a:latin typeface="Source Sans Pro Light"/>
          <a:ea typeface="+mn-ea"/>
          <a:cs typeface="Source Sans Pro Light"/>
        </a:defRPr>
      </a:lvl5pPr>
      <a:lvl6pPr marL="2514175" indent="-228561" algn="l" defTabSz="457123" rtl="0" eaLnBrk="1" latinLnBrk="0" hangingPunct="1">
        <a:spcBef>
          <a:spcPct val="20000"/>
        </a:spcBef>
        <a:buFont typeface="Arial"/>
        <a:buChar char="•"/>
        <a:defRPr sz="2000" kern="1200">
          <a:solidFill>
            <a:schemeClr val="tx1"/>
          </a:solidFill>
          <a:latin typeface="+mn-lt"/>
          <a:ea typeface="+mn-ea"/>
          <a:cs typeface="+mn-cs"/>
        </a:defRPr>
      </a:lvl6pPr>
      <a:lvl7pPr marL="2971299" indent="-228561" algn="l" defTabSz="457123" rtl="0" eaLnBrk="1" latinLnBrk="0" hangingPunct="1">
        <a:spcBef>
          <a:spcPct val="20000"/>
        </a:spcBef>
        <a:buFont typeface="Arial"/>
        <a:buChar char="•"/>
        <a:defRPr sz="2000" kern="1200">
          <a:solidFill>
            <a:schemeClr val="tx1"/>
          </a:solidFill>
          <a:latin typeface="+mn-lt"/>
          <a:ea typeface="+mn-ea"/>
          <a:cs typeface="+mn-cs"/>
        </a:defRPr>
      </a:lvl7pPr>
      <a:lvl8pPr marL="3428421" indent="-228561" algn="l" defTabSz="457123" rtl="0" eaLnBrk="1" latinLnBrk="0" hangingPunct="1">
        <a:spcBef>
          <a:spcPct val="20000"/>
        </a:spcBef>
        <a:buFont typeface="Arial"/>
        <a:buChar char="•"/>
        <a:defRPr sz="2000" kern="1200">
          <a:solidFill>
            <a:schemeClr val="tx1"/>
          </a:solidFill>
          <a:latin typeface="+mn-lt"/>
          <a:ea typeface="+mn-ea"/>
          <a:cs typeface="+mn-cs"/>
        </a:defRPr>
      </a:lvl8pPr>
      <a:lvl9pPr marL="3885545" indent="-228561" algn="l" defTabSz="4571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3" rtl="0" eaLnBrk="1" latinLnBrk="0" hangingPunct="1">
        <a:defRPr sz="1900" kern="1200">
          <a:solidFill>
            <a:schemeClr val="tx1"/>
          </a:solidFill>
          <a:latin typeface="+mn-lt"/>
          <a:ea typeface="+mn-ea"/>
          <a:cs typeface="+mn-cs"/>
        </a:defRPr>
      </a:lvl1pPr>
      <a:lvl2pPr marL="457123" algn="l" defTabSz="457123" rtl="0" eaLnBrk="1" latinLnBrk="0" hangingPunct="1">
        <a:defRPr sz="1900" kern="1200">
          <a:solidFill>
            <a:schemeClr val="tx1"/>
          </a:solidFill>
          <a:latin typeface="+mn-lt"/>
          <a:ea typeface="+mn-ea"/>
          <a:cs typeface="+mn-cs"/>
        </a:defRPr>
      </a:lvl2pPr>
      <a:lvl3pPr marL="914246" algn="l" defTabSz="457123" rtl="0" eaLnBrk="1" latinLnBrk="0" hangingPunct="1">
        <a:defRPr sz="1900" kern="1200">
          <a:solidFill>
            <a:schemeClr val="tx1"/>
          </a:solidFill>
          <a:latin typeface="+mn-lt"/>
          <a:ea typeface="+mn-ea"/>
          <a:cs typeface="+mn-cs"/>
        </a:defRPr>
      </a:lvl3pPr>
      <a:lvl4pPr marL="1371369" algn="l" defTabSz="457123" rtl="0" eaLnBrk="1" latinLnBrk="0" hangingPunct="1">
        <a:defRPr sz="1900" kern="1200">
          <a:solidFill>
            <a:schemeClr val="tx1"/>
          </a:solidFill>
          <a:latin typeface="+mn-lt"/>
          <a:ea typeface="+mn-ea"/>
          <a:cs typeface="+mn-cs"/>
        </a:defRPr>
      </a:lvl4pPr>
      <a:lvl5pPr marL="1828491" algn="l" defTabSz="457123" rtl="0" eaLnBrk="1" latinLnBrk="0" hangingPunct="1">
        <a:defRPr sz="1900" kern="1200">
          <a:solidFill>
            <a:schemeClr val="tx1"/>
          </a:solidFill>
          <a:latin typeface="+mn-lt"/>
          <a:ea typeface="+mn-ea"/>
          <a:cs typeface="+mn-cs"/>
        </a:defRPr>
      </a:lvl5pPr>
      <a:lvl6pPr marL="2285615" algn="l" defTabSz="457123" rtl="0" eaLnBrk="1" latinLnBrk="0" hangingPunct="1">
        <a:defRPr sz="1900" kern="1200">
          <a:solidFill>
            <a:schemeClr val="tx1"/>
          </a:solidFill>
          <a:latin typeface="+mn-lt"/>
          <a:ea typeface="+mn-ea"/>
          <a:cs typeface="+mn-cs"/>
        </a:defRPr>
      </a:lvl6pPr>
      <a:lvl7pPr marL="2742738" algn="l" defTabSz="457123" rtl="0" eaLnBrk="1" latinLnBrk="0" hangingPunct="1">
        <a:defRPr sz="1900" kern="1200">
          <a:solidFill>
            <a:schemeClr val="tx1"/>
          </a:solidFill>
          <a:latin typeface="+mn-lt"/>
          <a:ea typeface="+mn-ea"/>
          <a:cs typeface="+mn-cs"/>
        </a:defRPr>
      </a:lvl7pPr>
      <a:lvl8pPr marL="3199862" algn="l" defTabSz="457123" rtl="0" eaLnBrk="1" latinLnBrk="0" hangingPunct="1">
        <a:defRPr sz="1900" kern="1200">
          <a:solidFill>
            <a:schemeClr val="tx1"/>
          </a:solidFill>
          <a:latin typeface="+mn-lt"/>
          <a:ea typeface="+mn-ea"/>
          <a:cs typeface="+mn-cs"/>
        </a:defRPr>
      </a:lvl8pPr>
      <a:lvl9pPr marL="3656984" algn="l" defTabSz="45712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abs/1802.0781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27.jpeg"/><Relationship Id="rId5" Type="http://schemas.openxmlformats.org/officeDocument/2006/relationships/image" Target="../media/image26.tif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29.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9.tiff"/><Relationship Id="rId5" Type="http://schemas.openxmlformats.org/officeDocument/2006/relationships/image" Target="../media/image26.tiff"/><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26.tiff"/><Relationship Id="rId5" Type="http://schemas.openxmlformats.org/officeDocument/2006/relationships/image" Target="../media/image39.pn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5.png"/><Relationship Id="rId7"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33.xml"/><Relationship Id="rId6" Type="http://schemas.openxmlformats.org/officeDocument/2006/relationships/image" Target="../media/image33.jpeg"/><Relationship Id="rId5" Type="http://schemas.openxmlformats.org/officeDocument/2006/relationships/image" Target="../media/image47.tiff"/><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diagramColors" Target="../diagrams/colors1.xml"/><Relationship Id="rId11" Type="http://schemas.openxmlformats.org/officeDocument/2006/relationships/image" Target="../media/image56.tiff"/><Relationship Id="rId5" Type="http://schemas.openxmlformats.org/officeDocument/2006/relationships/diagramQuickStyle" Target="../diagrams/quickStyle1.xml"/><Relationship Id="rId10" Type="http://schemas.openxmlformats.org/officeDocument/2006/relationships/image" Target="../media/image26.tiff"/><Relationship Id="rId4" Type="http://schemas.openxmlformats.org/officeDocument/2006/relationships/diagramLayout" Target="../diagrams/layout1.xml"/><Relationship Id="rId9" Type="http://schemas.openxmlformats.org/officeDocument/2006/relationships/image" Target="../media/image5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diagramColors" Target="../diagrams/colors2.xml"/><Relationship Id="rId11" Type="http://schemas.openxmlformats.org/officeDocument/2006/relationships/image" Target="../media/image47.tiff"/><Relationship Id="rId5" Type="http://schemas.openxmlformats.org/officeDocument/2006/relationships/diagramQuickStyle" Target="../diagrams/quickStyle2.xml"/><Relationship Id="rId10" Type="http://schemas.openxmlformats.org/officeDocument/2006/relationships/image" Target="../media/image65.tiff"/><Relationship Id="rId4" Type="http://schemas.openxmlformats.org/officeDocument/2006/relationships/diagramLayout" Target="../diagrams/layout2.xml"/><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73.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diagramColors" Target="../diagrams/colors3.xml"/><Relationship Id="rId11" Type="http://schemas.openxmlformats.org/officeDocument/2006/relationships/image" Target="../media/image71.jpeg"/><Relationship Id="rId5" Type="http://schemas.openxmlformats.org/officeDocument/2006/relationships/diagramQuickStyle" Target="../diagrams/quickStyle3.xml"/><Relationship Id="rId10" Type="http://schemas.openxmlformats.org/officeDocument/2006/relationships/image" Target="../media/image70.jpg"/><Relationship Id="rId4" Type="http://schemas.openxmlformats.org/officeDocument/2006/relationships/diagramLayout" Target="../diagrams/layout3.xml"/><Relationship Id="rId9" Type="http://schemas.openxmlformats.org/officeDocument/2006/relationships/image" Target="../media/image33.jpeg"/><Relationship Id="rId14"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5.png"/><Relationship Id="rId7"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49.tiff"/><Relationship Id="rId5" Type="http://schemas.openxmlformats.org/officeDocument/2006/relationships/image" Target="../media/image29.tiff"/><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hai.stanford.edu/news/deploying-ai-healthcare-separating-hype-helpful" TargetMode="External"/><Relationship Id="rId3" Type="http://schemas.openxmlformats.org/officeDocument/2006/relationships/hyperlink" Target="https://hai.stanford.edu/news/should-ai-models-be-explainable-depends" TargetMode="External"/><Relationship Id="rId7" Type="http://schemas.openxmlformats.org/officeDocument/2006/relationships/hyperlink" Target="https://hai.stanford.edu/news/flying-dark-hospital-ai-tools-arent-well-documented" TargetMode="External"/><Relationship Id="rId12"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47.xml"/><Relationship Id="rId6" Type="http://schemas.openxmlformats.org/officeDocument/2006/relationships/hyperlink" Target="https://hai.stanford.edu/news/how-do-we-ensure-healthcare-ai-useful" TargetMode="External"/><Relationship Id="rId11" Type="http://schemas.openxmlformats.org/officeDocument/2006/relationships/hyperlink" Target="https://hai.stanford.edu/news/how-well-do-large-language-models-support-clinician-information-needs" TargetMode="External"/><Relationship Id="rId5" Type="http://schemas.openxmlformats.org/officeDocument/2006/relationships/hyperlink" Target="https://hai.stanford.edu/news/when-algorithmic-fairness-fixes-fail-case-keeping-humans-loop" TargetMode="External"/><Relationship Id="rId10" Type="http://schemas.openxmlformats.org/officeDocument/2006/relationships/hyperlink" Target="https://hai.stanford.edu/news/shaky-foundations-foundation-models-healthcare" TargetMode="External"/><Relationship Id="rId4" Type="http://schemas.openxmlformats.org/officeDocument/2006/relationships/hyperlink" Target="https://hai.stanford.edu/news/healthcare-algorithms-dont-always-need-be-generalizable" TargetMode="External"/><Relationship Id="rId9" Type="http://schemas.openxmlformats.org/officeDocument/2006/relationships/hyperlink" Target="https://hai.stanford.edu/news/how-foundation-models-can-advance-ai-healthcar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lvl="0" algn="ctr">
              <a:spcBef>
                <a:spcPts val="0"/>
              </a:spcBef>
              <a:buClr>
                <a:schemeClr val="dk1"/>
              </a:buCl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a:solidFill>
                  <a:schemeClr val="dk1"/>
                </a:solidFill>
                <a:ea typeface="Calibri"/>
                <a:cs typeface="Calibri"/>
                <a:sym typeface="Calibri"/>
              </a:rPr>
              <a:t>Data Science in Medicine</a:t>
            </a:r>
            <a:endParaRPr lang="en" sz="4400" b="1" i="0" u="none" strike="noStrike" cap="none" dirty="0">
              <a:solidFill>
                <a:schemeClr val="dk1"/>
              </a:solidFill>
              <a:latin typeface="Calibri"/>
              <a:ea typeface="Calibri"/>
              <a:cs typeface="Calibri"/>
              <a:sym typeface="Calibri"/>
            </a:endParaRP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4227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t">
            <a:normAutofit/>
          </a:bodyPr>
          <a:lstStyle/>
          <a:p>
            <a:r>
              <a:rPr lang="en-US" dirty="0"/>
              <a:t>Effective prediction-action pairing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763370"/>
              </p:ext>
            </p:extLst>
          </p:nvPr>
        </p:nvGraphicFramePr>
        <p:xfrm>
          <a:off x="5" y="1285355"/>
          <a:ext cx="9143995" cy="5257355"/>
        </p:xfrm>
        <a:graphic>
          <a:graphicData uri="http://schemas.openxmlformats.org/drawingml/2006/table">
            <a:tbl>
              <a:tblPr>
                <a:tableStyleId>{5C22544A-7EE6-4342-B048-85BDC9FD1C3A}</a:tableStyleId>
              </a:tblPr>
              <a:tblGrid>
                <a:gridCol w="1566088">
                  <a:extLst>
                    <a:ext uri="{9D8B030D-6E8A-4147-A177-3AD203B41FA5}">
                      <a16:colId xmlns:a16="http://schemas.microsoft.com/office/drawing/2014/main" val="20000"/>
                    </a:ext>
                  </a:extLst>
                </a:gridCol>
                <a:gridCol w="1481910">
                  <a:extLst>
                    <a:ext uri="{9D8B030D-6E8A-4147-A177-3AD203B41FA5}">
                      <a16:colId xmlns:a16="http://schemas.microsoft.com/office/drawing/2014/main" val="20001"/>
                    </a:ext>
                  </a:extLst>
                </a:gridCol>
                <a:gridCol w="1523999">
                  <a:extLst>
                    <a:ext uri="{9D8B030D-6E8A-4147-A177-3AD203B41FA5}">
                      <a16:colId xmlns:a16="http://schemas.microsoft.com/office/drawing/2014/main" val="20002"/>
                    </a:ext>
                  </a:extLst>
                </a:gridCol>
                <a:gridCol w="1591968">
                  <a:extLst>
                    <a:ext uri="{9D8B030D-6E8A-4147-A177-3AD203B41FA5}">
                      <a16:colId xmlns:a16="http://schemas.microsoft.com/office/drawing/2014/main" val="20003"/>
                    </a:ext>
                  </a:extLst>
                </a:gridCol>
                <a:gridCol w="1456031">
                  <a:extLst>
                    <a:ext uri="{9D8B030D-6E8A-4147-A177-3AD203B41FA5}">
                      <a16:colId xmlns:a16="http://schemas.microsoft.com/office/drawing/2014/main" val="20004"/>
                    </a:ext>
                  </a:extLst>
                </a:gridCol>
                <a:gridCol w="1523999">
                  <a:extLst>
                    <a:ext uri="{9D8B030D-6E8A-4147-A177-3AD203B41FA5}">
                      <a16:colId xmlns:a16="http://schemas.microsoft.com/office/drawing/2014/main" val="20005"/>
                    </a:ext>
                  </a:extLst>
                </a:gridCol>
              </a:tblGrid>
              <a:tr h="1051471">
                <a:tc>
                  <a:txBody>
                    <a:bodyPr/>
                    <a:lstStyle/>
                    <a:p>
                      <a:pPr algn="ctr"/>
                      <a:r>
                        <a:rPr lang="en-US" sz="1400" dirty="0"/>
                        <a:t>Assume financial</a:t>
                      </a:r>
                      <a:r>
                        <a:rPr lang="en-US" sz="1400" baseline="0" dirty="0"/>
                        <a:t> Risk</a:t>
                      </a:r>
                      <a:endParaRPr lang="en-US" sz="1400" dirty="0"/>
                    </a:p>
                  </a:txBody>
                  <a:tcPr marL="64294" marR="64294" marT="32147" marB="32147"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endParaRPr lang="en-US" sz="1300" dirty="0"/>
                    </a:p>
                  </a:txBody>
                  <a:tcPr marL="64294" marR="64294" marT="32147" marB="32147">
                    <a:lnL w="12700" cap="flat" cmpd="sng" algn="ctr">
                      <a:solidFill>
                        <a:schemeClr val="tx1"/>
                      </a:solidFill>
                      <a:prstDash val="solid"/>
                      <a:round/>
                      <a:headEnd type="none" w="med" len="med"/>
                      <a:tailEnd type="none" w="med" len="med"/>
                    </a:lnL>
                    <a:noFill/>
                  </a:tcPr>
                </a:tc>
                <a:tc>
                  <a:txBody>
                    <a:bodyPr/>
                    <a:lstStyle/>
                    <a:p>
                      <a:endParaRPr lang="en-US" sz="1300" dirty="0"/>
                    </a:p>
                  </a:txBody>
                  <a:tcPr marL="64294" marR="64294" marT="32147" marB="32147">
                    <a:noFill/>
                  </a:tcPr>
                </a:tc>
                <a:tc>
                  <a:txBody>
                    <a:bodyPr/>
                    <a:lstStyle/>
                    <a:p>
                      <a:endParaRPr lang="en-US" sz="1300"/>
                    </a:p>
                  </a:txBody>
                  <a:tcPr marL="64294" marR="64294" marT="32147" marB="32147">
                    <a:noFill/>
                  </a:tcPr>
                </a:tc>
                <a:tc>
                  <a:txBody>
                    <a:bodyPr/>
                    <a:lstStyle/>
                    <a:p>
                      <a:endParaRPr lang="en-US" sz="1300"/>
                    </a:p>
                  </a:txBody>
                  <a:tcPr marL="64294" marR="64294" marT="32147" marB="32147">
                    <a:noFill/>
                  </a:tcPr>
                </a:tc>
                <a:tc>
                  <a:txBody>
                    <a:bodyPr/>
                    <a:lstStyle/>
                    <a:p>
                      <a:endParaRPr lang="en-US" sz="1300"/>
                    </a:p>
                  </a:txBody>
                  <a:tcPr marL="64294" marR="64294" marT="32147" marB="32147">
                    <a:noFill/>
                  </a:tcPr>
                </a:tc>
                <a:extLst>
                  <a:ext uri="{0D108BD9-81ED-4DB2-BD59-A6C34878D82A}">
                    <a16:rowId xmlns:a16="http://schemas.microsoft.com/office/drawing/2014/main" val="10000"/>
                  </a:ext>
                </a:extLst>
              </a:tr>
              <a:tr h="1051471">
                <a:tc>
                  <a:txBody>
                    <a:bodyPr/>
                    <a:lstStyle/>
                    <a:p>
                      <a:pPr algn="ctr"/>
                      <a:r>
                        <a:rPr lang="en-US" sz="1400" dirty="0"/>
                        <a:t>Take Action/s</a:t>
                      </a:r>
                    </a:p>
                  </a:txBody>
                  <a:tcPr marL="64294" marR="64294" marT="32147" marB="32147"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endParaRPr lang="en-US" sz="1300" dirty="0"/>
                    </a:p>
                  </a:txBody>
                  <a:tcPr marL="64294" marR="64294" marT="32147" marB="32147">
                    <a:lnL w="12700" cap="flat" cmpd="sng" algn="ctr">
                      <a:solidFill>
                        <a:schemeClr val="tx1"/>
                      </a:solidFill>
                      <a:prstDash val="solid"/>
                      <a:round/>
                      <a:headEnd type="none" w="med" len="med"/>
                      <a:tailEnd type="none" w="med" len="med"/>
                    </a:lnL>
                    <a:noFill/>
                  </a:tcPr>
                </a:tc>
                <a:tc>
                  <a:txBody>
                    <a:bodyPr/>
                    <a:lstStyle/>
                    <a:p>
                      <a:endParaRPr lang="en-US" sz="1300" dirty="0"/>
                    </a:p>
                  </a:txBody>
                  <a:tcPr marL="64294" marR="64294" marT="32147" marB="32147">
                    <a:noFill/>
                  </a:tcPr>
                </a:tc>
                <a:tc>
                  <a:txBody>
                    <a:bodyPr/>
                    <a:lstStyle/>
                    <a:p>
                      <a:endParaRPr lang="en-US" sz="1300" dirty="0"/>
                    </a:p>
                  </a:txBody>
                  <a:tcPr marL="64294" marR="64294" marT="32147" marB="32147">
                    <a:noFill/>
                  </a:tcPr>
                </a:tc>
                <a:tc>
                  <a:txBody>
                    <a:bodyPr/>
                    <a:lstStyle/>
                    <a:p>
                      <a:endParaRPr lang="en-US" sz="1300" dirty="0"/>
                    </a:p>
                  </a:txBody>
                  <a:tcPr marL="64294" marR="64294" marT="32147" marB="32147">
                    <a:noFill/>
                  </a:tcPr>
                </a:tc>
                <a:tc>
                  <a:txBody>
                    <a:bodyPr/>
                    <a:lstStyle/>
                    <a:p>
                      <a:endParaRPr lang="en-US" sz="1300"/>
                    </a:p>
                  </a:txBody>
                  <a:tcPr marL="64294" marR="64294" marT="32147" marB="32147">
                    <a:noFill/>
                  </a:tcPr>
                </a:tc>
                <a:extLst>
                  <a:ext uri="{0D108BD9-81ED-4DB2-BD59-A6C34878D82A}">
                    <a16:rowId xmlns:a16="http://schemas.microsoft.com/office/drawing/2014/main" val="10001"/>
                  </a:ext>
                </a:extLst>
              </a:tr>
              <a:tr h="1051471">
                <a:tc>
                  <a:txBody>
                    <a:bodyPr/>
                    <a:lstStyle/>
                    <a:p>
                      <a:pPr algn="ctr"/>
                      <a:r>
                        <a:rPr lang="en-US" sz="1400" dirty="0"/>
                        <a:t>Recommend</a:t>
                      </a:r>
                    </a:p>
                    <a:p>
                      <a:pPr algn="ctr"/>
                      <a:r>
                        <a:rPr lang="en-US" sz="1400" dirty="0"/>
                        <a:t>Action/s</a:t>
                      </a:r>
                    </a:p>
                  </a:txBody>
                  <a:tcPr marL="64294" marR="64294" marT="32147" marB="32147"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marL="0" marR="0" indent="0" algn="ctr" defTabSz="1299592" rtl="0" eaLnBrk="1" fontAlgn="auto" latinLnBrk="0" hangingPunct="1">
                        <a:lnSpc>
                          <a:spcPct val="100000"/>
                        </a:lnSpc>
                        <a:spcBef>
                          <a:spcPts val="0"/>
                        </a:spcBef>
                        <a:spcAft>
                          <a:spcPts val="0"/>
                        </a:spcAft>
                        <a:buClrTx/>
                        <a:buSzTx/>
                        <a:buFontTx/>
                        <a:buNone/>
                        <a:tabLst/>
                        <a:defRPr/>
                      </a:pPr>
                      <a:endParaRPr lang="en-US" sz="1300" dirty="0"/>
                    </a:p>
                  </a:txBody>
                  <a:tcPr marL="64294" marR="64294" marT="32147" marB="32147" anchor="ctr">
                    <a:lnL w="12700" cap="flat" cmpd="sng" algn="ctr">
                      <a:solidFill>
                        <a:schemeClr val="tx1"/>
                      </a:solidFill>
                      <a:prstDash val="solid"/>
                      <a:round/>
                      <a:headEnd type="none" w="med" len="med"/>
                      <a:tailEnd type="none" w="med" len="med"/>
                    </a:lnL>
                    <a:noFill/>
                  </a:tcPr>
                </a:tc>
                <a:tc>
                  <a:txBody>
                    <a:bodyPr/>
                    <a:lstStyle/>
                    <a:p>
                      <a:endParaRPr lang="en-US" sz="1300" dirty="0"/>
                    </a:p>
                  </a:txBody>
                  <a:tcPr marL="64294" marR="64294" marT="32147" marB="32147">
                    <a:noFill/>
                  </a:tcPr>
                </a:tc>
                <a:tc>
                  <a:txBody>
                    <a:bodyPr/>
                    <a:lstStyle/>
                    <a:p>
                      <a:endParaRPr lang="en-US" sz="1300" dirty="0"/>
                    </a:p>
                  </a:txBody>
                  <a:tcPr marL="64294" marR="64294" marT="32147" marB="32147">
                    <a:noFill/>
                  </a:tcPr>
                </a:tc>
                <a:tc>
                  <a:txBody>
                    <a:bodyPr/>
                    <a:lstStyle/>
                    <a:p>
                      <a:endParaRPr lang="en-US" sz="1300" dirty="0"/>
                    </a:p>
                  </a:txBody>
                  <a:tcPr marL="64294" marR="64294" marT="32147" marB="32147">
                    <a:noFill/>
                  </a:tcPr>
                </a:tc>
                <a:tc>
                  <a:txBody>
                    <a:bodyPr/>
                    <a:lstStyle/>
                    <a:p>
                      <a:endParaRPr lang="en-US" sz="1300" dirty="0"/>
                    </a:p>
                  </a:txBody>
                  <a:tcPr marL="64294" marR="64294" marT="32147" marB="32147">
                    <a:noFill/>
                  </a:tcPr>
                </a:tc>
                <a:extLst>
                  <a:ext uri="{0D108BD9-81ED-4DB2-BD59-A6C34878D82A}">
                    <a16:rowId xmlns:a16="http://schemas.microsoft.com/office/drawing/2014/main" val="10002"/>
                  </a:ext>
                </a:extLst>
              </a:tr>
              <a:tr h="1051471">
                <a:tc>
                  <a:txBody>
                    <a:bodyPr/>
                    <a:lstStyle/>
                    <a:p>
                      <a:pPr algn="ctr"/>
                      <a:r>
                        <a:rPr lang="en-US" sz="1400" dirty="0"/>
                        <a:t>Provide a List</a:t>
                      </a:r>
                    </a:p>
                  </a:txBody>
                  <a:tcPr marL="64294" marR="64294" marT="32147" marB="32147"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ctr"/>
                      <a:endParaRPr lang="en-US" sz="1300" dirty="0"/>
                    </a:p>
                  </a:txBody>
                  <a:tcPr marL="64294" marR="64294" marT="32147" marB="32147"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endParaRPr lang="en-US" sz="1300" dirty="0"/>
                    </a:p>
                  </a:txBody>
                  <a:tcPr marL="64294" marR="64294" marT="32147" marB="32147">
                    <a:lnB w="12700" cap="flat" cmpd="sng" algn="ctr">
                      <a:solidFill>
                        <a:schemeClr val="tx1"/>
                      </a:solidFill>
                      <a:prstDash val="solid"/>
                      <a:round/>
                      <a:headEnd type="none" w="med" len="med"/>
                      <a:tailEnd type="none" w="med" len="med"/>
                    </a:lnB>
                    <a:noFill/>
                  </a:tcPr>
                </a:tc>
                <a:tc>
                  <a:txBody>
                    <a:bodyPr/>
                    <a:lstStyle/>
                    <a:p>
                      <a:endParaRPr lang="en-US" sz="1300" dirty="0"/>
                    </a:p>
                  </a:txBody>
                  <a:tcPr marL="64294" marR="64294" marT="32147" marB="32147">
                    <a:lnB w="12700" cap="flat" cmpd="sng" algn="ctr">
                      <a:solidFill>
                        <a:schemeClr val="tx1"/>
                      </a:solidFill>
                      <a:prstDash val="solid"/>
                      <a:round/>
                      <a:headEnd type="none" w="med" len="med"/>
                      <a:tailEnd type="none" w="med" len="med"/>
                    </a:lnB>
                    <a:noFill/>
                  </a:tcPr>
                </a:tc>
                <a:tc>
                  <a:txBody>
                    <a:bodyPr/>
                    <a:lstStyle/>
                    <a:p>
                      <a:endParaRPr lang="en-US" sz="1300" dirty="0"/>
                    </a:p>
                  </a:txBody>
                  <a:tcPr marL="64294" marR="64294" marT="32147" marB="32147">
                    <a:lnB w="12700" cap="flat" cmpd="sng" algn="ctr">
                      <a:solidFill>
                        <a:schemeClr val="tx1"/>
                      </a:solidFill>
                      <a:prstDash val="solid"/>
                      <a:round/>
                      <a:headEnd type="none" w="med" len="med"/>
                      <a:tailEnd type="none" w="med" len="med"/>
                    </a:lnB>
                    <a:noFill/>
                  </a:tcPr>
                </a:tc>
                <a:tc>
                  <a:txBody>
                    <a:bodyPr/>
                    <a:lstStyle/>
                    <a:p>
                      <a:endParaRPr lang="en-US" sz="1300" dirty="0"/>
                    </a:p>
                  </a:txBody>
                  <a:tcPr marL="64294" marR="64294" marT="32147" marB="32147">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51471">
                <a:tc>
                  <a:txBody>
                    <a:bodyPr/>
                    <a:lstStyle/>
                    <a:p>
                      <a:endParaRPr lang="en-US" sz="1300" dirty="0"/>
                    </a:p>
                  </a:txBody>
                  <a:tcPr marL="64294" marR="64294" marT="32147" marB="32147">
                    <a:noFill/>
                  </a:tcPr>
                </a:tc>
                <a:tc>
                  <a:txBody>
                    <a:bodyPr/>
                    <a:lstStyle/>
                    <a:p>
                      <a:pPr algn="ctr"/>
                      <a:r>
                        <a:rPr lang="en-US" sz="1400" dirty="0"/>
                        <a:t>Undiagnosed FH</a:t>
                      </a:r>
                    </a:p>
                  </a:txBody>
                  <a:tcPr marL="64294" marR="64294" marT="32147" marB="32147"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lang="en-US" sz="1400" dirty="0"/>
                        <a:t>Mortality</a:t>
                      </a:r>
                    </a:p>
                  </a:txBody>
                  <a:tcPr marL="64294" marR="64294" marT="32147" marB="32147"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lang="en-US" sz="1400" dirty="0"/>
                        <a:t>Cost Bloom</a:t>
                      </a:r>
                    </a:p>
                  </a:txBody>
                  <a:tcPr marL="64294" marR="64294" marT="32147" marB="32147"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lang="en-US" sz="1400" dirty="0"/>
                        <a:t>Readmissions</a:t>
                      </a:r>
                    </a:p>
                  </a:txBody>
                  <a:tcPr marL="64294" marR="64294" marT="32147" marB="32147"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lang="en-US" sz="1400" dirty="0"/>
                        <a:t>…</a:t>
                      </a:r>
                    </a:p>
                  </a:txBody>
                  <a:tcPr marL="64294" marR="64294" marT="32147" marB="32147" anchor="ct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ED4F6399-F7BC-CD46-BFD6-3FE640F23AA9}"/>
              </a:ext>
            </a:extLst>
          </p:cNvPr>
          <p:cNvSpPr/>
          <p:nvPr/>
        </p:nvSpPr>
        <p:spPr>
          <a:xfrm>
            <a:off x="3069771" y="2027315"/>
            <a:ext cx="4884058" cy="2400657"/>
          </a:xfrm>
          <a:prstGeom prst="rect">
            <a:avLst/>
          </a:prstGeom>
          <a:solidFill>
            <a:srgbClr val="FFFFCC"/>
          </a:solidFill>
        </p:spPr>
        <p:txBody>
          <a:bodyPr wrap="square">
            <a:spAutoFit/>
          </a:bodyPr>
          <a:lstStyle/>
          <a:p>
            <a:pPr defTabSz="914364"/>
            <a:r>
              <a:rPr lang="en-US" sz="1800" b="1" dirty="0">
                <a:solidFill>
                  <a:prstClr val="black"/>
                </a:solidFill>
                <a:latin typeface="Calibri"/>
              </a:rPr>
              <a:t>Questions to ask about the action:</a:t>
            </a:r>
          </a:p>
          <a:p>
            <a:pPr marL="285738" indent="-285738" defTabSz="914364">
              <a:buFont typeface="Arial" panose="020B0604020202020204" pitchFamily="34" charset="0"/>
              <a:buChar char="•"/>
            </a:pPr>
            <a:r>
              <a:rPr lang="en-US" sz="1600" dirty="0">
                <a:solidFill>
                  <a:prstClr val="black"/>
                </a:solidFill>
                <a:latin typeface="Calibri"/>
              </a:rPr>
              <a:t>Should we take action?</a:t>
            </a:r>
          </a:p>
          <a:p>
            <a:pPr marL="285738" indent="-285738" defTabSz="914364">
              <a:buFont typeface="Arial" panose="020B0604020202020204" pitchFamily="34" charset="0"/>
              <a:buChar char="•"/>
            </a:pPr>
            <a:r>
              <a:rPr lang="en-US" sz="1600" dirty="0">
                <a:solidFill>
                  <a:prstClr val="black"/>
                </a:solidFill>
                <a:latin typeface="Calibri"/>
              </a:rPr>
              <a:t>What action to take?</a:t>
            </a:r>
          </a:p>
          <a:p>
            <a:pPr marL="285738" indent="-285738" defTabSz="914364">
              <a:buFont typeface="Arial" panose="020B0604020202020204" pitchFamily="34" charset="0"/>
              <a:buChar char="•"/>
            </a:pPr>
            <a:r>
              <a:rPr lang="en-US" sz="1600" dirty="0">
                <a:solidFill>
                  <a:prstClr val="black"/>
                </a:solidFill>
                <a:latin typeface="Calibri"/>
              </a:rPr>
              <a:t>Will the action work?</a:t>
            </a:r>
          </a:p>
          <a:p>
            <a:pPr defTabSz="914364"/>
            <a:endParaRPr lang="en-US" sz="1800" dirty="0">
              <a:solidFill>
                <a:prstClr val="black"/>
              </a:solidFill>
              <a:latin typeface="Calibri"/>
            </a:endParaRPr>
          </a:p>
          <a:p>
            <a:pPr defTabSz="914364"/>
            <a:r>
              <a:rPr lang="en-US" sz="1800" b="1" dirty="0">
                <a:solidFill>
                  <a:prstClr val="black"/>
                </a:solidFill>
                <a:latin typeface="Calibri"/>
              </a:rPr>
              <a:t>Question assumptions:</a:t>
            </a:r>
          </a:p>
          <a:p>
            <a:pPr marL="285738" indent="-285738" defTabSz="914364">
              <a:buFont typeface="Arial" panose="020B0604020202020204" pitchFamily="34" charset="0"/>
              <a:buChar char="•"/>
            </a:pPr>
            <a:r>
              <a:rPr lang="en-US" sz="1600" dirty="0" err="1">
                <a:solidFill>
                  <a:prstClr val="black"/>
                </a:solidFill>
                <a:latin typeface="Calibri"/>
              </a:rPr>
              <a:t>Reg</a:t>
            </a:r>
            <a:r>
              <a:rPr lang="en-US" sz="1600" dirty="0">
                <a:solidFill>
                  <a:prstClr val="black"/>
                </a:solidFill>
                <a:latin typeface="Calibri"/>
              </a:rPr>
              <a:t>, the existence of an alternative action</a:t>
            </a:r>
          </a:p>
          <a:p>
            <a:pPr marL="285738" indent="-285738" defTabSz="914364">
              <a:buFont typeface="Arial" panose="020B0604020202020204" pitchFamily="34" charset="0"/>
              <a:buChar char="•"/>
            </a:pPr>
            <a:r>
              <a:rPr lang="en-US" sz="1600" dirty="0" err="1">
                <a:solidFill>
                  <a:prstClr val="black"/>
                </a:solidFill>
                <a:latin typeface="Calibri"/>
              </a:rPr>
              <a:t>Reg</a:t>
            </a:r>
            <a:r>
              <a:rPr lang="en-US" sz="1600" dirty="0">
                <a:solidFill>
                  <a:prstClr val="black"/>
                </a:solidFill>
                <a:latin typeface="Calibri"/>
              </a:rPr>
              <a:t>, the need for interpretability</a:t>
            </a:r>
          </a:p>
          <a:p>
            <a:pPr marL="285738" indent="-285738" defTabSz="914364">
              <a:buFont typeface="Arial" panose="020B0604020202020204" pitchFamily="34" charset="0"/>
              <a:buChar char="•"/>
            </a:pPr>
            <a:r>
              <a:rPr lang="en-US" sz="1600" dirty="0">
                <a:solidFill>
                  <a:prstClr val="black"/>
                </a:solidFill>
                <a:latin typeface="Calibri"/>
              </a:rPr>
              <a:t>Reg, the incentives &amp; capacity to act</a:t>
            </a:r>
          </a:p>
        </p:txBody>
      </p:sp>
    </p:spTree>
    <p:extLst>
      <p:ext uri="{BB962C8B-B14F-4D97-AF65-F5344CB8AC3E}">
        <p14:creationId xmlns:p14="http://schemas.microsoft.com/office/powerpoint/2010/main" val="26404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p>
        </p:txBody>
      </p:sp>
      <p:sp>
        <p:nvSpPr>
          <p:cNvPr id="3" name="Text Placeholder 2"/>
          <p:cNvSpPr>
            <a:spLocks noGrp="1"/>
          </p:cNvSpPr>
          <p:nvPr>
            <p:ph type="body" idx="1"/>
          </p:nvPr>
        </p:nvSpPr>
        <p:spPr/>
        <p:txBody>
          <a:bodyPr/>
          <a:lstStyle/>
          <a:p>
            <a:pPr algn="ctr"/>
            <a:endParaRPr lang="en-US" dirty="0"/>
          </a:p>
        </p:txBody>
      </p:sp>
    </p:spTree>
    <p:extLst>
      <p:ext uri="{BB962C8B-B14F-4D97-AF65-F5344CB8AC3E}">
        <p14:creationId xmlns:p14="http://schemas.microsoft.com/office/powerpoint/2010/main" val="398674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6CD-2098-CB49-A133-79E79D5DC3B3}"/>
              </a:ext>
            </a:extLst>
          </p:cNvPr>
          <p:cNvSpPr>
            <a:spLocks noGrp="1"/>
          </p:cNvSpPr>
          <p:nvPr>
            <p:ph type="title"/>
          </p:nvPr>
        </p:nvSpPr>
        <p:spPr/>
        <p:txBody>
          <a:bodyPr/>
          <a:lstStyle/>
          <a:p>
            <a:r>
              <a:rPr lang="en-US" dirty="0"/>
              <a:t>Explaining mortality predictions</a:t>
            </a:r>
          </a:p>
        </p:txBody>
      </p:sp>
      <p:pic>
        <p:nvPicPr>
          <p:cNvPr id="4" name="Picture 3">
            <a:extLst>
              <a:ext uri="{FF2B5EF4-FFF2-40B4-BE49-F238E27FC236}">
                <a16:creationId xmlns:a16="http://schemas.microsoft.com/office/drawing/2014/main" id="{9D786A58-0F3E-E247-9607-68A47C4A0E74}"/>
              </a:ext>
            </a:extLst>
          </p:cNvPr>
          <p:cNvPicPr>
            <a:picLocks noChangeAspect="1"/>
          </p:cNvPicPr>
          <p:nvPr/>
        </p:nvPicPr>
        <p:blipFill>
          <a:blip r:embed="rId3"/>
          <a:stretch>
            <a:fillRect/>
          </a:stretch>
        </p:blipFill>
        <p:spPr>
          <a:xfrm>
            <a:off x="726600" y="831459"/>
            <a:ext cx="7822618" cy="5460187"/>
          </a:xfrm>
          <a:prstGeom prst="rect">
            <a:avLst/>
          </a:prstGeom>
        </p:spPr>
      </p:pic>
      <p:sp>
        <p:nvSpPr>
          <p:cNvPr id="5" name="Rectangle 4">
            <a:extLst>
              <a:ext uri="{FF2B5EF4-FFF2-40B4-BE49-F238E27FC236}">
                <a16:creationId xmlns:a16="http://schemas.microsoft.com/office/drawing/2014/main" id="{291D63C5-A617-4443-885C-CF4EA0456FE2}"/>
              </a:ext>
            </a:extLst>
          </p:cNvPr>
          <p:cNvSpPr/>
          <p:nvPr/>
        </p:nvSpPr>
        <p:spPr>
          <a:xfrm>
            <a:off x="726600" y="6257836"/>
            <a:ext cx="7753351" cy="6001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rPr>
              <a:t>The patient record shows a case with metastatic breast cancer with malignant pleural effusions and empyema.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rPr>
              <a:t>The patient’s record had 175,639 data points (tokens), which were considered by the model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Rajkomar</a:t>
            </a: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Oren, E., Chen, K. et al. Scalable and accurate deep learning with electronic health records. </a:t>
            </a:r>
            <a:r>
              <a:rPr kumimoji="0" lang="en-US" sz="11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npj</a:t>
            </a: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Digital Med 1, 18 (2018)</a:t>
            </a:r>
          </a:p>
        </p:txBody>
      </p:sp>
    </p:spTree>
    <p:extLst>
      <p:ext uri="{BB962C8B-B14F-4D97-AF65-F5344CB8AC3E}">
        <p14:creationId xmlns:p14="http://schemas.microsoft.com/office/powerpoint/2010/main" val="2912849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endParaRPr lang="en-US" sz="4219" dirty="0">
              <a:solidFill>
                <a:schemeClr val="bg1"/>
              </a:solidFill>
            </a:endParaRPr>
          </a:p>
        </p:txBody>
      </p:sp>
      <p:sp>
        <p:nvSpPr>
          <p:cNvPr id="3" name="Content Placeholder 2"/>
          <p:cNvSpPr>
            <a:spLocks noGrp="1"/>
          </p:cNvSpPr>
          <p:nvPr>
            <p:ph idx="1"/>
          </p:nvPr>
        </p:nvSpPr>
        <p:spPr/>
        <p:txBody>
          <a:bodyPr/>
          <a:lstStyle/>
          <a:p>
            <a:pPr marL="0" indent="0" algn="ctr" defTabSz="914353">
              <a:spcBef>
                <a:spcPts val="0"/>
              </a:spcBef>
              <a:buNone/>
            </a:pPr>
            <a:endParaRPr lang="en-US" sz="2531" dirty="0">
              <a:solidFill>
                <a:schemeClr val="bg1"/>
              </a:solidFill>
            </a:endParaRPr>
          </a:p>
          <a:p>
            <a:pPr marL="0" indent="0" defTabSz="914353">
              <a:spcBef>
                <a:spcPts val="0"/>
              </a:spcBef>
              <a:buNone/>
            </a:pPr>
            <a:endParaRPr lang="en-US" sz="2531" dirty="0">
              <a:solidFill>
                <a:schemeClr val="bg1"/>
              </a:solidFill>
            </a:endParaRPr>
          </a:p>
          <a:p>
            <a:pPr marL="0" indent="0" defTabSz="914353">
              <a:spcBef>
                <a:spcPts val="0"/>
              </a:spcBef>
              <a:buNone/>
            </a:pPr>
            <a:endParaRPr lang="en-US" sz="2531" dirty="0">
              <a:solidFill>
                <a:schemeClr val="bg1"/>
              </a:solidFill>
            </a:endParaRPr>
          </a:p>
          <a:p>
            <a:pPr marL="0" indent="0" algn="ctr" defTabSz="914353">
              <a:spcBef>
                <a:spcPts val="0"/>
              </a:spcBef>
              <a:buNone/>
            </a:pPr>
            <a:r>
              <a:rPr lang="en-US" sz="3600" dirty="0">
                <a:solidFill>
                  <a:schemeClr val="bg1"/>
                </a:solidFill>
              </a:rPr>
              <a:t>Given this prediction and interpretation:</a:t>
            </a:r>
          </a:p>
          <a:p>
            <a:pPr marL="0" indent="0" algn="ctr" defTabSz="914353">
              <a:spcBef>
                <a:spcPts val="0"/>
              </a:spcBef>
              <a:buNone/>
            </a:pPr>
            <a:r>
              <a:rPr lang="en-US" sz="3600" dirty="0">
                <a:solidFill>
                  <a:schemeClr val="bg1"/>
                </a:solidFill>
              </a:rPr>
              <a:t>Think for 2 minutes, what would you do?</a:t>
            </a:r>
          </a:p>
          <a:p>
            <a:pPr marL="0" indent="0" defTabSz="914353">
              <a:spcBef>
                <a:spcPts val="0"/>
              </a:spcBef>
              <a:buNone/>
            </a:pPr>
            <a:endParaRPr lang="en-US" sz="1600" dirty="0">
              <a:solidFill>
                <a:schemeClr val="bg1"/>
              </a:solidFill>
            </a:endParaRPr>
          </a:p>
        </p:txBody>
      </p:sp>
    </p:spTree>
    <p:extLst>
      <p:ext uri="{BB962C8B-B14F-4D97-AF65-F5344CB8AC3E}">
        <p14:creationId xmlns:p14="http://schemas.microsoft.com/office/powerpoint/2010/main" val="3613205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310C-1A01-5D4F-BFE9-1813059D76D8}"/>
              </a:ext>
            </a:extLst>
          </p:cNvPr>
          <p:cNvSpPr>
            <a:spLocks noGrp="1"/>
          </p:cNvSpPr>
          <p:nvPr>
            <p:ph type="title"/>
          </p:nvPr>
        </p:nvSpPr>
        <p:spPr/>
        <p:txBody>
          <a:bodyPr/>
          <a:lstStyle/>
          <a:p>
            <a:r>
              <a:rPr lang="en-US" dirty="0"/>
              <a:t>3 meanings of </a:t>
            </a:r>
            <a:r>
              <a:rPr lang="en-US" i="1" dirty="0"/>
              <a:t>interpretability</a:t>
            </a:r>
            <a:endParaRPr lang="en-US" dirty="0"/>
          </a:p>
        </p:txBody>
      </p:sp>
      <p:pic>
        <p:nvPicPr>
          <p:cNvPr id="1026" name="Picture 2" descr="Venn diagram of three types of explainability">
            <a:extLst>
              <a:ext uri="{FF2B5EF4-FFF2-40B4-BE49-F238E27FC236}">
                <a16:creationId xmlns:a16="http://schemas.microsoft.com/office/drawing/2014/main" id="{BAC64483-F815-D94D-899B-B3695E2E744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999"/>
          <a:stretch/>
        </p:blipFill>
        <p:spPr bwMode="auto">
          <a:xfrm>
            <a:off x="1551704" y="1511560"/>
            <a:ext cx="6040592" cy="40734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1072310-2674-C94E-BA3E-E01E3E52BBAD}"/>
              </a:ext>
            </a:extLst>
          </p:cNvPr>
          <p:cNvSpPr/>
          <p:nvPr/>
        </p:nvSpPr>
        <p:spPr>
          <a:xfrm>
            <a:off x="2822899" y="5761187"/>
            <a:ext cx="3498201" cy="384721"/>
          </a:xfrm>
          <a:prstGeom prst="rect">
            <a:avLst/>
          </a:prstGeom>
        </p:spPr>
        <p:txBody>
          <a:bodyPr wrap="square">
            <a:spAutoFit/>
          </a:bodyPr>
          <a:lstStyle/>
          <a:p>
            <a:pPr defTabSz="457123"/>
            <a:r>
              <a:rPr lang="en-US" sz="1900" dirty="0">
                <a:solidFill>
                  <a:srgbClr val="000000"/>
                </a:solidFill>
                <a:latin typeface="Source Sans Pro Light" panose="020B0403030403020204" pitchFamily="34" charset="0"/>
                <a:ea typeface="Source Sans Pro Light" panose="020B0403030403020204" pitchFamily="34" charset="0"/>
              </a:rPr>
              <a:t>https://</a:t>
            </a:r>
            <a:r>
              <a:rPr lang="en-US" sz="1900" dirty="0" err="1">
                <a:solidFill>
                  <a:srgbClr val="000000"/>
                </a:solidFill>
                <a:latin typeface="Source Sans Pro Light" panose="020B0403030403020204" pitchFamily="34" charset="0"/>
                <a:ea typeface="Source Sans Pro Light" panose="020B0403030403020204" pitchFamily="34" charset="0"/>
              </a:rPr>
              <a:t>tinyurl.com</a:t>
            </a:r>
            <a:r>
              <a:rPr lang="en-US" sz="1900" dirty="0">
                <a:solidFill>
                  <a:srgbClr val="000000"/>
                </a:solidFill>
                <a:latin typeface="Source Sans Pro Light" panose="020B0403030403020204" pitchFamily="34" charset="0"/>
                <a:ea typeface="Source Sans Pro Light" panose="020B0403030403020204" pitchFamily="34" charset="0"/>
              </a:rPr>
              <a:t>/</a:t>
            </a:r>
            <a:r>
              <a:rPr lang="en-US" sz="1900" dirty="0" err="1">
                <a:solidFill>
                  <a:srgbClr val="000000"/>
                </a:solidFill>
                <a:latin typeface="Source Sans Pro Light" panose="020B0403030403020204" pitchFamily="34" charset="0"/>
                <a:ea typeface="Source Sans Pro Light" panose="020B0403030403020204" pitchFamily="34" charset="0"/>
              </a:rPr>
              <a:t>donot</a:t>
            </a:r>
            <a:r>
              <a:rPr lang="en-US" sz="1900" dirty="0">
                <a:solidFill>
                  <a:srgbClr val="000000"/>
                </a:solidFill>
                <a:latin typeface="Source Sans Pro Light" panose="020B0403030403020204" pitchFamily="34" charset="0"/>
                <a:ea typeface="Source Sans Pro Light" panose="020B0403030403020204" pitchFamily="34" charset="0"/>
              </a:rPr>
              <a:t>-explain</a:t>
            </a:r>
          </a:p>
        </p:txBody>
      </p:sp>
    </p:spTree>
    <p:extLst>
      <p:ext uri="{BB962C8B-B14F-4D97-AF65-F5344CB8AC3E}">
        <p14:creationId xmlns:p14="http://schemas.microsoft.com/office/powerpoint/2010/main" val="421062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D64F-C8B5-F147-8827-E3646271C563}"/>
              </a:ext>
            </a:extLst>
          </p:cNvPr>
          <p:cNvSpPr>
            <a:spLocks noGrp="1"/>
          </p:cNvSpPr>
          <p:nvPr>
            <p:ph type="title"/>
          </p:nvPr>
        </p:nvSpPr>
        <p:spPr>
          <a:xfrm>
            <a:off x="0" y="0"/>
            <a:ext cx="9144000" cy="1143000"/>
          </a:xfrm>
        </p:spPr>
        <p:txBody>
          <a:bodyPr/>
          <a:lstStyle/>
          <a:p>
            <a:r>
              <a:rPr lang="en-US" dirty="0"/>
              <a:t>Perhaps: Black boxes might be better?</a:t>
            </a:r>
          </a:p>
        </p:txBody>
      </p:sp>
      <p:pic>
        <p:nvPicPr>
          <p:cNvPr id="4" name="Picture 3">
            <a:extLst>
              <a:ext uri="{FF2B5EF4-FFF2-40B4-BE49-F238E27FC236}">
                <a16:creationId xmlns:a16="http://schemas.microsoft.com/office/drawing/2014/main" id="{FEEB5A0C-6288-BA4E-9F3C-AD77C8121112}"/>
              </a:ext>
            </a:extLst>
          </p:cNvPr>
          <p:cNvPicPr>
            <a:picLocks noChangeAspect="1"/>
          </p:cNvPicPr>
          <p:nvPr/>
        </p:nvPicPr>
        <p:blipFill>
          <a:blip r:embed="rId3"/>
          <a:stretch>
            <a:fillRect/>
          </a:stretch>
        </p:blipFill>
        <p:spPr>
          <a:xfrm>
            <a:off x="841260" y="1412941"/>
            <a:ext cx="7461480" cy="4506808"/>
          </a:xfrm>
          <a:prstGeom prst="rect">
            <a:avLst/>
          </a:prstGeom>
        </p:spPr>
      </p:pic>
      <p:sp>
        <p:nvSpPr>
          <p:cNvPr id="5" name="Rectangle 4">
            <a:extLst>
              <a:ext uri="{FF2B5EF4-FFF2-40B4-BE49-F238E27FC236}">
                <a16:creationId xmlns:a16="http://schemas.microsoft.com/office/drawing/2014/main" id="{20D1D9F8-3E74-6040-9005-A0589CCB0FAC}"/>
              </a:ext>
            </a:extLst>
          </p:cNvPr>
          <p:cNvSpPr/>
          <p:nvPr/>
        </p:nvSpPr>
        <p:spPr>
          <a:xfrm>
            <a:off x="1962525" y="6444865"/>
            <a:ext cx="5579533"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Manipulating and Measuring Model Interpretability.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4"/>
              </a:rPr>
              <a:t>https://arxiv.org/abs/1802.07810</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222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to end example</a:t>
            </a:r>
          </a:p>
        </p:txBody>
      </p:sp>
      <p:sp>
        <p:nvSpPr>
          <p:cNvPr id="3" name="Text Placeholder 2"/>
          <p:cNvSpPr>
            <a:spLocks noGrp="1"/>
          </p:cNvSpPr>
          <p:nvPr>
            <p:ph type="body" idx="1"/>
          </p:nvPr>
        </p:nvSpPr>
        <p:spPr/>
        <p:txBody>
          <a:bodyPr/>
          <a:lstStyle/>
          <a:p>
            <a:pPr algn="ctr"/>
            <a:endParaRPr lang="en-US" dirty="0"/>
          </a:p>
        </p:txBody>
      </p:sp>
    </p:spTree>
    <p:extLst>
      <p:ext uri="{BB962C8B-B14F-4D97-AF65-F5344CB8AC3E}">
        <p14:creationId xmlns:p14="http://schemas.microsoft.com/office/powerpoint/2010/main" val="4218139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5">
            <a:extLst>
              <a:ext uri="{FF2B5EF4-FFF2-40B4-BE49-F238E27FC236}">
                <a16:creationId xmlns:a16="http://schemas.microsoft.com/office/drawing/2014/main" id="{9DAADAF8-B4E5-C0CE-7DDD-BDDE79219C84}"/>
              </a:ext>
            </a:extLst>
          </p:cNvPr>
          <p:cNvGraphicFramePr>
            <a:graphicFrameLocks/>
          </p:cNvGraphicFramePr>
          <p:nvPr>
            <p:extLst>
              <p:ext uri="{D42A27DB-BD31-4B8C-83A1-F6EECF244321}">
                <p14:modId xmlns:p14="http://schemas.microsoft.com/office/powerpoint/2010/main" val="344869629"/>
              </p:ext>
            </p:extLst>
          </p:nvPr>
        </p:nvGraphicFramePr>
        <p:xfrm>
          <a:off x="5052412" y="2179728"/>
          <a:ext cx="3823455" cy="2866939"/>
        </p:xfrm>
        <a:graphic>
          <a:graphicData uri="http://schemas.openxmlformats.org/drawingml/2006/table">
            <a:tbl>
              <a:tblPr bandRow="1">
                <a:tableStyleId>{5C22544A-7EE6-4342-B048-85BDC9FD1C3A}</a:tableStyleId>
              </a:tblPr>
              <a:tblGrid>
                <a:gridCol w="316497">
                  <a:extLst>
                    <a:ext uri="{9D8B030D-6E8A-4147-A177-3AD203B41FA5}">
                      <a16:colId xmlns:a16="http://schemas.microsoft.com/office/drawing/2014/main" val="2495497385"/>
                    </a:ext>
                  </a:extLst>
                </a:gridCol>
                <a:gridCol w="2021918">
                  <a:extLst>
                    <a:ext uri="{9D8B030D-6E8A-4147-A177-3AD203B41FA5}">
                      <a16:colId xmlns:a16="http://schemas.microsoft.com/office/drawing/2014/main" val="59961778"/>
                    </a:ext>
                  </a:extLst>
                </a:gridCol>
                <a:gridCol w="1485040">
                  <a:extLst>
                    <a:ext uri="{9D8B030D-6E8A-4147-A177-3AD203B41FA5}">
                      <a16:colId xmlns:a16="http://schemas.microsoft.com/office/drawing/2014/main" val="1798463823"/>
                    </a:ext>
                  </a:extLst>
                </a:gridCol>
              </a:tblGrid>
              <a:tr h="382834">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endParaRPr>
                    </a:p>
                  </a:txBody>
                  <a:tcPr marL="45720" marR="0" marT="0" marB="0" anchor="ctr">
                    <a:noFill/>
                  </a:tcPr>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Task</a:t>
                      </a:r>
                    </a:p>
                  </a:txBody>
                  <a:tcPr marL="0" marR="0" marT="0" marB="0" anchor="ctr"/>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rPr>
                        <a:t>Papers</a:t>
                      </a:r>
                      <a:endParaRPr kumimoji="0" lang="en-US" sz="1800" b="0"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endParaRPr>
                    </a:p>
                  </a:txBody>
                  <a:tcPr marL="0" marR="0" marT="0" marB="0" anchor="ctr"/>
                </a:tc>
                <a:extLst>
                  <a:ext uri="{0D108BD9-81ED-4DB2-BD59-A6C34878D82A}">
                    <a16:rowId xmlns:a16="http://schemas.microsoft.com/office/drawing/2014/main" val="859476895"/>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1</a:t>
                      </a:r>
                    </a:p>
                  </a:txBody>
                  <a:tcPr marL="45720" marR="0" marT="0" marB="0" anchor="ctr">
                    <a:solidFill>
                      <a:srgbClr val="54284E">
                        <a:alpha val="50196"/>
                      </a:srgb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Needs Statement</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a:t>
                      </a:r>
                    </a:p>
                  </a:txBody>
                  <a:tcPr marL="76200" marR="0" marT="0" marB="0" anchor="ctr"/>
                </a:tc>
                <a:extLst>
                  <a:ext uri="{0D108BD9-81ED-4DB2-BD59-A6C34878D82A}">
                    <a16:rowId xmlns:a16="http://schemas.microsoft.com/office/drawing/2014/main" val="453074535"/>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2</a:t>
                      </a:r>
                    </a:p>
                  </a:txBody>
                  <a:tcPr marL="45720" marR="0" marT="0" marB="0" anchor="ctr">
                    <a:solidFill>
                      <a:schemeClr val="accent1"/>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Use case definition</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[6],[14],[19]</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endParaRPr>
                    </a:p>
                  </a:txBody>
                  <a:tcPr marL="76200" marR="0" marT="0" marB="0" anchor="ctr"/>
                </a:tc>
                <a:extLst>
                  <a:ext uri="{0D108BD9-81ED-4DB2-BD59-A6C34878D82A}">
                    <a16:rowId xmlns:a16="http://schemas.microsoft.com/office/drawing/2014/main" val="2170351328"/>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3</a:t>
                      </a:r>
                    </a:p>
                  </a:txBody>
                  <a:tcPr marL="45720" marR="0" marT="0" marB="0" anchor="ctr">
                    <a:solidFill>
                      <a:schemeClr val="accent1"/>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Model formulation f: X → Y</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[8],[9],[10]</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endParaRPr>
                    </a:p>
                  </a:txBody>
                  <a:tcPr marL="76200" marR="0" marT="0" marB="0" anchor="ctr"/>
                </a:tc>
                <a:extLst>
                  <a:ext uri="{0D108BD9-81ED-4DB2-BD59-A6C34878D82A}">
                    <a16:rowId xmlns:a16="http://schemas.microsoft.com/office/drawing/2014/main" val="3812905721"/>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4</a:t>
                      </a:r>
                    </a:p>
                  </a:txBody>
                  <a:tcPr marL="45720" marR="0" marT="0" marB="0"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Model dev: Performance</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[17]</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2105354665"/>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5</a:t>
                      </a:r>
                    </a:p>
                  </a:txBody>
                  <a:tcPr marL="45720" marR="0" marT="0" marB="0"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Model dev: Fairness</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[12], [15],[18],[20]</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3267196607"/>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6</a:t>
                      </a:r>
                    </a:p>
                  </a:txBody>
                  <a:tcPr marL="45720" marR="0" marT="0" marB="0"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IT feasibility</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[21]</a:t>
                      </a:r>
                    </a:p>
                  </a:txBody>
                  <a:tcPr marL="76200" marR="0" marT="0" marB="0" anchor="ctr"/>
                </a:tc>
                <a:extLst>
                  <a:ext uri="{0D108BD9-81ED-4DB2-BD59-A6C34878D82A}">
                    <a16:rowId xmlns:a16="http://schemas.microsoft.com/office/drawing/2014/main" val="3807918313"/>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7</a:t>
                      </a:r>
                    </a:p>
                  </a:txBody>
                  <a:tcPr marL="45720" marR="0" marT="0" marB="0"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[Workflow  / Org / App Integration]</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[5],[21]</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2527736566"/>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8</a:t>
                      </a:r>
                    </a:p>
                  </a:txBody>
                  <a:tcPr marL="45720" marR="0" marT="0" marB="0" anchor="ctr">
                    <a:solidFill>
                      <a:schemeClr val="accent4"/>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Utility assessment</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[1],[7],[13]</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2169046397"/>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9</a:t>
                      </a:r>
                    </a:p>
                  </a:txBody>
                  <a:tcPr marL="45720" marR="0" marT="0" marB="0" anchor="ctr">
                    <a:solidFill>
                      <a:schemeClr val="accent4"/>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Workload analysis</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rPr>
                        <a:t>[3],[11], [22]</a:t>
                      </a:r>
                      <a:endParaRPr kumimoji="0" lang="en-US" sz="11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3478273176"/>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10</a:t>
                      </a:r>
                    </a:p>
                  </a:txBody>
                  <a:tcPr marL="45720" marR="0" marT="0" marB="0" anchor="ctr">
                    <a:solidFill>
                      <a:srgbClr val="A41F35"/>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Monitoring (workflow, model)</a:t>
                      </a:r>
                    </a:p>
                  </a:txBody>
                  <a:tcPr marL="45720" marR="0" marT="0" marB="0"/>
                </a:tc>
                <a:tc>
                  <a:txBody>
                    <a:bodyPr/>
                    <a:lstStyle/>
                    <a:p>
                      <a:pPr marL="0"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[16]</a:t>
                      </a:r>
                      <a:endPar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4138234085"/>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11</a:t>
                      </a:r>
                    </a:p>
                  </a:txBody>
                  <a:tcPr marL="45720" marR="0" marT="0" marB="0" anchor="ctr">
                    <a:solidFill>
                      <a:srgbClr val="A41F35"/>
                    </a:solidFill>
                  </a:tcPr>
                </a:tc>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Prospective evaluation</a:t>
                      </a:r>
                    </a:p>
                  </a:txBody>
                  <a:tcPr marL="45720" marR="0" marT="0" marB="0"/>
                </a:tc>
                <a:tc>
                  <a:txBody>
                    <a:bodyPr/>
                    <a:lstStyle/>
                    <a:p>
                      <a:pPr marL="11113"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Coming!</a:t>
                      </a:r>
                    </a:p>
                  </a:txBody>
                  <a:tcPr marL="76200" marR="0" marT="0" marB="0" anchor="ctr"/>
                </a:tc>
                <a:extLst>
                  <a:ext uri="{0D108BD9-81ED-4DB2-BD59-A6C34878D82A}">
                    <a16:rowId xmlns:a16="http://schemas.microsoft.com/office/drawing/2014/main" val="891430422"/>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12</a:t>
                      </a:r>
                    </a:p>
                  </a:txBody>
                  <a:tcPr marL="45720" marR="0" marT="0" marB="0" anchor="ctr">
                    <a:solidFill>
                      <a:srgbClr val="54284E">
                        <a:alpha val="50196"/>
                      </a:srgbClr>
                    </a:solidFill>
                  </a:tcPr>
                </a:tc>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Ethical concerns review</a:t>
                      </a:r>
                    </a:p>
                  </a:txBody>
                  <a:tcPr marL="45720" marR="0" marT="0" marB="0"/>
                </a:tc>
                <a:tc>
                  <a:txBody>
                    <a:bodyPr/>
                    <a:lstStyle/>
                    <a:p>
                      <a:pPr marL="11113"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[4], [23]</a:t>
                      </a:r>
                      <a:endPar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3052323460"/>
                  </a:ext>
                </a:extLst>
              </a:tr>
              <a:tr h="191085">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rPr>
                        <a:t>13</a:t>
                      </a:r>
                    </a:p>
                  </a:txBody>
                  <a:tcPr marL="45720" marR="0" marT="0" marB="0" anchor="ctr">
                    <a:solidFill>
                      <a:srgbClr val="54284E">
                        <a:alpha val="50196"/>
                      </a:srgbClr>
                    </a:solidFill>
                  </a:tcPr>
                </a:tc>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Business case</a:t>
                      </a:r>
                    </a:p>
                  </a:txBody>
                  <a:tcPr marL="45720" marR="0" marT="0" marB="0"/>
                </a:tc>
                <a:tc>
                  <a:txBody>
                    <a:bodyPr/>
                    <a:lstStyle/>
                    <a:p>
                      <a:pPr marL="11113" marR="0" lvl="0" indent="0" algn="ctr"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rPr>
                        <a:t>[2]</a:t>
                      </a:r>
                      <a:endParaRPr kumimoji="0" lang="en-US" sz="11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L="76200" marR="0" marT="0" marB="0" anchor="ctr"/>
                </a:tc>
                <a:extLst>
                  <a:ext uri="{0D108BD9-81ED-4DB2-BD59-A6C34878D82A}">
                    <a16:rowId xmlns:a16="http://schemas.microsoft.com/office/drawing/2014/main" val="2502745609"/>
                  </a:ext>
                </a:extLst>
              </a:tr>
            </a:tbl>
          </a:graphicData>
        </a:graphic>
      </p:graphicFrame>
      <p:sp>
        <p:nvSpPr>
          <p:cNvPr id="20" name="Title 19">
            <a:extLst>
              <a:ext uri="{FF2B5EF4-FFF2-40B4-BE49-F238E27FC236}">
                <a16:creationId xmlns:a16="http://schemas.microsoft.com/office/drawing/2014/main" id="{6D7B6188-9D1B-6865-6E7E-F7E87ED197EB}"/>
              </a:ext>
            </a:extLst>
          </p:cNvPr>
          <p:cNvSpPr>
            <a:spLocks noGrp="1"/>
          </p:cNvSpPr>
          <p:nvPr>
            <p:ph type="title"/>
          </p:nvPr>
        </p:nvSpPr>
        <p:spPr/>
        <p:txBody>
          <a:bodyPr>
            <a:normAutofit/>
          </a:bodyPr>
          <a:lstStyle/>
          <a:p>
            <a:pPr algn="ctr"/>
            <a:r>
              <a:rPr lang="en-US" dirty="0"/>
              <a:t>Responsible AI in Healthcare</a:t>
            </a:r>
            <a:br>
              <a:rPr lang="en-US" dirty="0"/>
            </a:br>
            <a:r>
              <a:rPr lang="en-US" dirty="0"/>
              <a:t>https://</a:t>
            </a:r>
            <a:r>
              <a:rPr lang="en-US" dirty="0" err="1"/>
              <a:t>tinyurl.com</a:t>
            </a:r>
            <a:r>
              <a:rPr lang="en-US" dirty="0"/>
              <a:t>/useful-models</a:t>
            </a:r>
          </a:p>
        </p:txBody>
      </p:sp>
      <p:pic>
        <p:nvPicPr>
          <p:cNvPr id="2" name="Picture 1">
            <a:extLst>
              <a:ext uri="{FF2B5EF4-FFF2-40B4-BE49-F238E27FC236}">
                <a16:creationId xmlns:a16="http://schemas.microsoft.com/office/drawing/2014/main" id="{981E145D-EEE6-9F3B-EA1C-22761378F33A}"/>
              </a:ext>
            </a:extLst>
          </p:cNvPr>
          <p:cNvPicPr>
            <a:picLocks noChangeAspect="1"/>
          </p:cNvPicPr>
          <p:nvPr/>
        </p:nvPicPr>
        <p:blipFill>
          <a:blip r:embed="rId3"/>
          <a:stretch>
            <a:fillRect/>
          </a:stretch>
        </p:blipFill>
        <p:spPr>
          <a:xfrm>
            <a:off x="426670" y="2096600"/>
            <a:ext cx="3484372" cy="3152978"/>
          </a:xfrm>
          <a:prstGeom prst="rect">
            <a:avLst/>
          </a:prstGeom>
        </p:spPr>
      </p:pic>
      <p:cxnSp>
        <p:nvCxnSpPr>
          <p:cNvPr id="6" name="Straight Arrow Connector 5">
            <a:extLst>
              <a:ext uri="{FF2B5EF4-FFF2-40B4-BE49-F238E27FC236}">
                <a16:creationId xmlns:a16="http://schemas.microsoft.com/office/drawing/2014/main" id="{C01D3C8A-8B57-164B-197E-777DB63EA066}"/>
              </a:ext>
            </a:extLst>
          </p:cNvPr>
          <p:cNvCxnSpPr>
            <a:cxnSpLocks/>
            <a:stCxn id="2" idx="3"/>
          </p:cNvCxnSpPr>
          <p:nvPr/>
        </p:nvCxnSpPr>
        <p:spPr>
          <a:xfrm flipV="1">
            <a:off x="3911042" y="3647209"/>
            <a:ext cx="660958" cy="0"/>
          </a:xfrm>
          <a:prstGeom prst="straightConnector1">
            <a:avLst/>
          </a:prstGeom>
          <a:ln w="889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23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26B6-E3CA-DD40-9F9F-8BD23785630A}"/>
              </a:ext>
            </a:extLst>
          </p:cNvPr>
          <p:cNvSpPr>
            <a:spLocks noGrp="1"/>
          </p:cNvSpPr>
          <p:nvPr>
            <p:ph type="title"/>
          </p:nvPr>
        </p:nvSpPr>
        <p:spPr>
          <a:xfrm>
            <a:off x="0" y="0"/>
            <a:ext cx="9144000" cy="1143000"/>
          </a:xfrm>
        </p:spPr>
        <p:txBody>
          <a:bodyPr>
            <a:normAutofit fontScale="90000"/>
          </a:bodyPr>
          <a:lstStyle/>
          <a:p>
            <a:pPr algn="ctr"/>
            <a:r>
              <a:rPr lang="en-US" dirty="0"/>
              <a:t>Developing a delivery science for AI solutions</a:t>
            </a:r>
            <a:endParaRPr lang="en-US" dirty="0">
              <a:latin typeface="Source Sans Pro Light" panose="020B0403030403020204" pitchFamily="34" charset="0"/>
              <a:ea typeface="Source Sans Pro Light" panose="020B0403030403020204" pitchFamily="34" charset="0"/>
            </a:endParaRPr>
          </a:p>
        </p:txBody>
      </p:sp>
      <p:pic>
        <p:nvPicPr>
          <p:cNvPr id="44" name="Graphic 43" descr="Garbage">
            <a:extLst>
              <a:ext uri="{FF2B5EF4-FFF2-40B4-BE49-F238E27FC236}">
                <a16:creationId xmlns:a16="http://schemas.microsoft.com/office/drawing/2014/main" id="{FB8D8621-BF0C-8014-4F31-FD7D5CCFE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3920" y="3928867"/>
            <a:ext cx="336160" cy="336160"/>
          </a:xfrm>
          <a:prstGeom prst="rect">
            <a:avLst/>
          </a:prstGeom>
        </p:spPr>
      </p:pic>
      <p:cxnSp>
        <p:nvCxnSpPr>
          <p:cNvPr id="63" name="Elbow Connector 62">
            <a:extLst>
              <a:ext uri="{FF2B5EF4-FFF2-40B4-BE49-F238E27FC236}">
                <a16:creationId xmlns:a16="http://schemas.microsoft.com/office/drawing/2014/main" id="{53CB1932-D686-26CF-6025-5E85655C4689}"/>
              </a:ext>
            </a:extLst>
          </p:cNvPr>
          <p:cNvCxnSpPr>
            <a:cxnSpLocks/>
            <a:stCxn id="81" idx="0"/>
            <a:endCxn id="102" idx="0"/>
          </p:cNvCxnSpPr>
          <p:nvPr/>
        </p:nvCxnSpPr>
        <p:spPr>
          <a:xfrm rot="16200000" flipV="1">
            <a:off x="3952250" y="2462315"/>
            <a:ext cx="263545" cy="975961"/>
          </a:xfrm>
          <a:prstGeom prst="bentConnector3">
            <a:avLst>
              <a:gd name="adj1" fmla="val 198957"/>
            </a:avLst>
          </a:prstGeom>
          <a:noFill/>
          <a:ln w="9525" cap="flat" cmpd="sng" algn="ctr">
            <a:solidFill>
              <a:srgbClr val="000000"/>
            </a:solidFill>
            <a:prstDash val="solid"/>
            <a:tailEnd type="triangle"/>
          </a:ln>
          <a:effectLst/>
        </p:spPr>
      </p:cxnSp>
      <p:cxnSp>
        <p:nvCxnSpPr>
          <p:cNvPr id="69" name="Straight Arrow Connector 68">
            <a:extLst>
              <a:ext uri="{FF2B5EF4-FFF2-40B4-BE49-F238E27FC236}">
                <a16:creationId xmlns:a16="http://schemas.microsoft.com/office/drawing/2014/main" id="{C94D769F-81B6-986F-3BE2-BE64AD54ADEF}"/>
              </a:ext>
            </a:extLst>
          </p:cNvPr>
          <p:cNvCxnSpPr>
            <a:cxnSpLocks/>
          </p:cNvCxnSpPr>
          <p:nvPr/>
        </p:nvCxnSpPr>
        <p:spPr>
          <a:xfrm>
            <a:off x="885052" y="3359606"/>
            <a:ext cx="7495504" cy="0"/>
          </a:xfrm>
          <a:prstGeom prst="straightConnector1">
            <a:avLst/>
          </a:prstGeom>
          <a:noFill/>
          <a:ln w="57150" cap="flat" cmpd="sng" algn="ctr">
            <a:solidFill>
              <a:srgbClr val="000000"/>
            </a:solidFill>
            <a:prstDash val="solid"/>
            <a:tailEnd type="triangle"/>
          </a:ln>
          <a:effectLst/>
        </p:spPr>
      </p:cxnSp>
      <p:grpSp>
        <p:nvGrpSpPr>
          <p:cNvPr id="70" name="Group 69">
            <a:extLst>
              <a:ext uri="{FF2B5EF4-FFF2-40B4-BE49-F238E27FC236}">
                <a16:creationId xmlns:a16="http://schemas.microsoft.com/office/drawing/2014/main" id="{702C59C1-5168-C55B-682C-2125A6F3EE46}"/>
              </a:ext>
            </a:extLst>
          </p:cNvPr>
          <p:cNvGrpSpPr/>
          <p:nvPr/>
        </p:nvGrpSpPr>
        <p:grpSpPr>
          <a:xfrm>
            <a:off x="2368536" y="3099166"/>
            <a:ext cx="376947" cy="553261"/>
            <a:chOff x="4218676" y="4873556"/>
            <a:chExt cx="603115" cy="885217"/>
          </a:xfrm>
        </p:grpSpPr>
        <p:sp>
          <p:nvSpPr>
            <p:cNvPr id="71" name="Diamond 70">
              <a:extLst>
                <a:ext uri="{FF2B5EF4-FFF2-40B4-BE49-F238E27FC236}">
                  <a16:creationId xmlns:a16="http://schemas.microsoft.com/office/drawing/2014/main" id="{CC34CB63-2BBB-F583-3E24-912154CF2E66}"/>
                </a:ext>
              </a:extLst>
            </p:cNvPr>
            <p:cNvSpPr/>
            <p:nvPr/>
          </p:nvSpPr>
          <p:spPr>
            <a:xfrm>
              <a:off x="4218676" y="4873556"/>
              <a:ext cx="603115" cy="885217"/>
            </a:xfrm>
            <a:prstGeom prst="diamond">
              <a:avLst/>
            </a:prstGeom>
            <a:solidFill>
              <a:srgbClr val="0098DB">
                <a:lumMod val="40000"/>
                <a:lumOff val="60000"/>
              </a:srgbClr>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grpSp>
          <p:nvGrpSpPr>
            <p:cNvPr id="73" name="Group 72">
              <a:extLst>
                <a:ext uri="{FF2B5EF4-FFF2-40B4-BE49-F238E27FC236}">
                  <a16:creationId xmlns:a16="http://schemas.microsoft.com/office/drawing/2014/main" id="{E5D2467C-2076-1BAB-0B9E-787099A2398C}"/>
                </a:ext>
              </a:extLst>
            </p:cNvPr>
            <p:cNvGrpSpPr/>
            <p:nvPr/>
          </p:nvGrpSpPr>
          <p:grpSpPr>
            <a:xfrm>
              <a:off x="4424290" y="5024277"/>
              <a:ext cx="180201" cy="574686"/>
              <a:chOff x="4974716" y="4504546"/>
              <a:chExt cx="180201" cy="574686"/>
            </a:xfrm>
          </p:grpSpPr>
          <p:sp>
            <p:nvSpPr>
              <p:cNvPr id="77" name="Oval 76">
                <a:extLst>
                  <a:ext uri="{FF2B5EF4-FFF2-40B4-BE49-F238E27FC236}">
                    <a16:creationId xmlns:a16="http://schemas.microsoft.com/office/drawing/2014/main" id="{3B4B3368-D5AF-905C-8AF5-1D27E6F296F2}"/>
                  </a:ext>
                </a:extLst>
              </p:cNvPr>
              <p:cNvSpPr/>
              <p:nvPr/>
            </p:nvSpPr>
            <p:spPr>
              <a:xfrm>
                <a:off x="4981201" y="4504546"/>
                <a:ext cx="173716" cy="163518"/>
              </a:xfrm>
              <a:prstGeom prst="ellipse">
                <a:avLst/>
              </a:prstGeom>
              <a:solidFill>
                <a:srgbClr val="FF000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78" name="Oval 77">
                <a:extLst>
                  <a:ext uri="{FF2B5EF4-FFF2-40B4-BE49-F238E27FC236}">
                    <a16:creationId xmlns:a16="http://schemas.microsoft.com/office/drawing/2014/main" id="{E1B7933A-E33F-C11F-CC4E-1E26013C5131}"/>
                  </a:ext>
                </a:extLst>
              </p:cNvPr>
              <p:cNvSpPr/>
              <p:nvPr/>
            </p:nvSpPr>
            <p:spPr>
              <a:xfrm>
                <a:off x="4977313" y="4708868"/>
                <a:ext cx="173716" cy="163518"/>
              </a:xfrm>
              <a:prstGeom prst="ellipse">
                <a:avLst/>
              </a:prstGeom>
              <a:solidFill>
                <a:srgbClr val="FFFF0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79" name="Oval 78">
                <a:extLst>
                  <a:ext uri="{FF2B5EF4-FFF2-40B4-BE49-F238E27FC236}">
                    <a16:creationId xmlns:a16="http://schemas.microsoft.com/office/drawing/2014/main" id="{608DB3FB-0A18-A4C1-8225-1AEB954C93BE}"/>
                  </a:ext>
                </a:extLst>
              </p:cNvPr>
              <p:cNvSpPr/>
              <p:nvPr/>
            </p:nvSpPr>
            <p:spPr>
              <a:xfrm>
                <a:off x="4974716" y="4915714"/>
                <a:ext cx="173716" cy="163518"/>
              </a:xfrm>
              <a:prstGeom prst="ellipse">
                <a:avLst/>
              </a:prstGeom>
              <a:solidFill>
                <a:srgbClr val="00B05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grpSp>
      </p:grpSp>
      <p:grpSp>
        <p:nvGrpSpPr>
          <p:cNvPr id="80" name="Group 79">
            <a:extLst>
              <a:ext uri="{FF2B5EF4-FFF2-40B4-BE49-F238E27FC236}">
                <a16:creationId xmlns:a16="http://schemas.microsoft.com/office/drawing/2014/main" id="{658B45D4-40E6-D90F-5B6F-5E60CAA10B5E}"/>
              </a:ext>
            </a:extLst>
          </p:cNvPr>
          <p:cNvGrpSpPr/>
          <p:nvPr/>
        </p:nvGrpSpPr>
        <p:grpSpPr>
          <a:xfrm>
            <a:off x="4383528" y="3082068"/>
            <a:ext cx="376947" cy="553261"/>
            <a:chOff x="4218676" y="4873556"/>
            <a:chExt cx="603115" cy="885217"/>
          </a:xfrm>
        </p:grpSpPr>
        <p:sp>
          <p:nvSpPr>
            <p:cNvPr id="81" name="Diamond 80">
              <a:extLst>
                <a:ext uri="{FF2B5EF4-FFF2-40B4-BE49-F238E27FC236}">
                  <a16:creationId xmlns:a16="http://schemas.microsoft.com/office/drawing/2014/main" id="{1B6B9542-1471-2DB3-78E5-B100F39DD0FE}"/>
                </a:ext>
              </a:extLst>
            </p:cNvPr>
            <p:cNvSpPr/>
            <p:nvPr/>
          </p:nvSpPr>
          <p:spPr>
            <a:xfrm>
              <a:off x="4218676" y="4873556"/>
              <a:ext cx="603115" cy="885217"/>
            </a:xfrm>
            <a:prstGeom prst="diamond">
              <a:avLst/>
            </a:prstGeom>
            <a:solidFill>
              <a:srgbClr val="0098DB">
                <a:lumMod val="40000"/>
                <a:lumOff val="60000"/>
              </a:srgbClr>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grpSp>
          <p:nvGrpSpPr>
            <p:cNvPr id="82" name="Group 81">
              <a:extLst>
                <a:ext uri="{FF2B5EF4-FFF2-40B4-BE49-F238E27FC236}">
                  <a16:creationId xmlns:a16="http://schemas.microsoft.com/office/drawing/2014/main" id="{FE893513-F286-3CF2-607B-EFE0A6A27C47}"/>
                </a:ext>
              </a:extLst>
            </p:cNvPr>
            <p:cNvGrpSpPr/>
            <p:nvPr/>
          </p:nvGrpSpPr>
          <p:grpSpPr>
            <a:xfrm>
              <a:off x="4424290" y="5033365"/>
              <a:ext cx="176313" cy="565598"/>
              <a:chOff x="4974716" y="4513634"/>
              <a:chExt cx="176313" cy="565598"/>
            </a:xfrm>
          </p:grpSpPr>
          <p:sp>
            <p:nvSpPr>
              <p:cNvPr id="83" name="Oval 82">
                <a:extLst>
                  <a:ext uri="{FF2B5EF4-FFF2-40B4-BE49-F238E27FC236}">
                    <a16:creationId xmlns:a16="http://schemas.microsoft.com/office/drawing/2014/main" id="{C31D00F5-1478-036B-6B7C-2354A5990A3C}"/>
                  </a:ext>
                </a:extLst>
              </p:cNvPr>
              <p:cNvSpPr/>
              <p:nvPr/>
            </p:nvSpPr>
            <p:spPr>
              <a:xfrm>
                <a:off x="4975774" y="4513634"/>
                <a:ext cx="173716" cy="163518"/>
              </a:xfrm>
              <a:prstGeom prst="ellipse">
                <a:avLst/>
              </a:prstGeom>
              <a:solidFill>
                <a:srgbClr val="FF000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84" name="Oval 83">
                <a:extLst>
                  <a:ext uri="{FF2B5EF4-FFF2-40B4-BE49-F238E27FC236}">
                    <a16:creationId xmlns:a16="http://schemas.microsoft.com/office/drawing/2014/main" id="{A6094F66-2A4D-6350-04A8-8A063208A8B3}"/>
                  </a:ext>
                </a:extLst>
              </p:cNvPr>
              <p:cNvSpPr/>
              <p:nvPr/>
            </p:nvSpPr>
            <p:spPr>
              <a:xfrm>
                <a:off x="4977313" y="4714674"/>
                <a:ext cx="173716" cy="163518"/>
              </a:xfrm>
              <a:prstGeom prst="ellipse">
                <a:avLst/>
              </a:prstGeom>
              <a:solidFill>
                <a:srgbClr val="FFFF0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85" name="Oval 84">
                <a:extLst>
                  <a:ext uri="{FF2B5EF4-FFF2-40B4-BE49-F238E27FC236}">
                    <a16:creationId xmlns:a16="http://schemas.microsoft.com/office/drawing/2014/main" id="{145D68CD-8DE3-7F78-F42F-B5FC20D5E458}"/>
                  </a:ext>
                </a:extLst>
              </p:cNvPr>
              <p:cNvSpPr/>
              <p:nvPr/>
            </p:nvSpPr>
            <p:spPr>
              <a:xfrm>
                <a:off x="4974716" y="4915714"/>
                <a:ext cx="173716" cy="163518"/>
              </a:xfrm>
              <a:prstGeom prst="ellipse">
                <a:avLst/>
              </a:prstGeom>
              <a:solidFill>
                <a:srgbClr val="00B05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grpSp>
      </p:grpSp>
      <p:grpSp>
        <p:nvGrpSpPr>
          <p:cNvPr id="86" name="Group 85">
            <a:extLst>
              <a:ext uri="{FF2B5EF4-FFF2-40B4-BE49-F238E27FC236}">
                <a16:creationId xmlns:a16="http://schemas.microsoft.com/office/drawing/2014/main" id="{F9787FE8-92DC-A04C-7E1D-B665450C4C76}"/>
              </a:ext>
            </a:extLst>
          </p:cNvPr>
          <p:cNvGrpSpPr/>
          <p:nvPr/>
        </p:nvGrpSpPr>
        <p:grpSpPr>
          <a:xfrm>
            <a:off x="6295871" y="3082068"/>
            <a:ext cx="376947" cy="553261"/>
            <a:chOff x="4218676" y="4873556"/>
            <a:chExt cx="603115" cy="885217"/>
          </a:xfrm>
        </p:grpSpPr>
        <p:sp>
          <p:nvSpPr>
            <p:cNvPr id="87" name="Diamond 86">
              <a:extLst>
                <a:ext uri="{FF2B5EF4-FFF2-40B4-BE49-F238E27FC236}">
                  <a16:creationId xmlns:a16="http://schemas.microsoft.com/office/drawing/2014/main" id="{67D16349-A673-3769-9475-16002B41B73F}"/>
                </a:ext>
              </a:extLst>
            </p:cNvPr>
            <p:cNvSpPr/>
            <p:nvPr/>
          </p:nvSpPr>
          <p:spPr>
            <a:xfrm>
              <a:off x="4218676" y="4873556"/>
              <a:ext cx="603115" cy="885217"/>
            </a:xfrm>
            <a:prstGeom prst="diamond">
              <a:avLst/>
            </a:prstGeom>
            <a:solidFill>
              <a:srgbClr val="0098DB">
                <a:lumMod val="40000"/>
                <a:lumOff val="60000"/>
              </a:srgbClr>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grpSp>
          <p:nvGrpSpPr>
            <p:cNvPr id="88" name="Group 87">
              <a:extLst>
                <a:ext uri="{FF2B5EF4-FFF2-40B4-BE49-F238E27FC236}">
                  <a16:creationId xmlns:a16="http://schemas.microsoft.com/office/drawing/2014/main" id="{3ADF99C9-ABFF-D5F8-666E-4CC4DBD273C6}"/>
                </a:ext>
              </a:extLst>
            </p:cNvPr>
            <p:cNvGrpSpPr/>
            <p:nvPr/>
          </p:nvGrpSpPr>
          <p:grpSpPr>
            <a:xfrm>
              <a:off x="4421082" y="5033365"/>
              <a:ext cx="180585" cy="556510"/>
              <a:chOff x="4971508" y="4513634"/>
              <a:chExt cx="180585" cy="556510"/>
            </a:xfrm>
          </p:grpSpPr>
          <p:sp>
            <p:nvSpPr>
              <p:cNvPr id="90" name="Oval 89">
                <a:extLst>
                  <a:ext uri="{FF2B5EF4-FFF2-40B4-BE49-F238E27FC236}">
                    <a16:creationId xmlns:a16="http://schemas.microsoft.com/office/drawing/2014/main" id="{46ABF310-E161-8530-152C-5F3A8D18D623}"/>
                  </a:ext>
                </a:extLst>
              </p:cNvPr>
              <p:cNvSpPr/>
              <p:nvPr/>
            </p:nvSpPr>
            <p:spPr>
              <a:xfrm>
                <a:off x="4975774" y="4513634"/>
                <a:ext cx="173716" cy="163518"/>
              </a:xfrm>
              <a:prstGeom prst="ellipse">
                <a:avLst/>
              </a:prstGeom>
              <a:solidFill>
                <a:srgbClr val="FF000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91" name="Oval 90">
                <a:extLst>
                  <a:ext uri="{FF2B5EF4-FFF2-40B4-BE49-F238E27FC236}">
                    <a16:creationId xmlns:a16="http://schemas.microsoft.com/office/drawing/2014/main" id="{DC39E4F0-DA7D-4AB2-8406-AE4E12D71F47}"/>
                  </a:ext>
                </a:extLst>
              </p:cNvPr>
              <p:cNvSpPr/>
              <p:nvPr/>
            </p:nvSpPr>
            <p:spPr>
              <a:xfrm>
                <a:off x="4971508" y="4708868"/>
                <a:ext cx="173716" cy="163518"/>
              </a:xfrm>
              <a:prstGeom prst="ellipse">
                <a:avLst/>
              </a:prstGeom>
              <a:solidFill>
                <a:srgbClr val="FFFF0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sp>
            <p:nvSpPr>
              <p:cNvPr id="92" name="Oval 91">
                <a:extLst>
                  <a:ext uri="{FF2B5EF4-FFF2-40B4-BE49-F238E27FC236}">
                    <a16:creationId xmlns:a16="http://schemas.microsoft.com/office/drawing/2014/main" id="{DAF63AE6-0E9C-CC19-1DA7-9DCBCABCDE1E}"/>
                  </a:ext>
                </a:extLst>
              </p:cNvPr>
              <p:cNvSpPr/>
              <p:nvPr/>
            </p:nvSpPr>
            <p:spPr>
              <a:xfrm>
                <a:off x="4978377" y="4906626"/>
                <a:ext cx="173716" cy="163518"/>
              </a:xfrm>
              <a:prstGeom prst="ellipse">
                <a:avLst/>
              </a:prstGeom>
              <a:solidFill>
                <a:srgbClr val="00B050"/>
              </a:solidFill>
              <a:ln w="25400" cap="flat" cmpd="sng" algn="ctr">
                <a:solidFill>
                  <a:srgbClr val="0098DB">
                    <a:shade val="50000"/>
                  </a:srgbClr>
                </a:solidFill>
                <a:prstDash val="solid"/>
              </a:ln>
              <a:effectLst/>
            </p:spPr>
            <p:txBody>
              <a:bodyPr rtlCol="0" anchor="ctr"/>
              <a:lstStyle/>
              <a:p>
                <a:pPr marL="0" marR="0" lvl="0" indent="0" algn="ctr" defTabSz="380921" eaLnBrk="1" fontAlgn="auto" latinLnBrk="0" hangingPunct="1">
                  <a:lnSpc>
                    <a:spcPct val="100000"/>
                  </a:lnSpc>
                  <a:spcBef>
                    <a:spcPts val="0"/>
                  </a:spcBef>
                  <a:spcAft>
                    <a:spcPts val="0"/>
                  </a:spcAft>
                  <a:buClrTx/>
                  <a:buSzTx/>
                  <a:buFontTx/>
                  <a:buNone/>
                  <a:tabLst/>
                  <a:defRPr/>
                </a:pPr>
                <a:endParaRPr kumimoji="0" lang="en-US" sz="1187" b="0" i="0" u="none" strike="noStrike" kern="0" cap="none" spc="0" normalizeH="0" baseline="0" noProof="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p:txBody>
          </p:sp>
        </p:grpSp>
      </p:grpSp>
      <p:cxnSp>
        <p:nvCxnSpPr>
          <p:cNvPr id="93" name="Elbow Connector 92">
            <a:extLst>
              <a:ext uri="{FF2B5EF4-FFF2-40B4-BE49-F238E27FC236}">
                <a16:creationId xmlns:a16="http://schemas.microsoft.com/office/drawing/2014/main" id="{D1CA615B-6ECB-F03A-D822-CE335BD70A93}"/>
              </a:ext>
            </a:extLst>
          </p:cNvPr>
          <p:cNvCxnSpPr>
            <a:cxnSpLocks/>
            <a:stCxn id="71" idx="0"/>
            <a:endCxn id="105" idx="0"/>
          </p:cNvCxnSpPr>
          <p:nvPr/>
        </p:nvCxnSpPr>
        <p:spPr>
          <a:xfrm rot="16200000" flipV="1">
            <a:off x="1945236" y="2487392"/>
            <a:ext cx="305146" cy="918401"/>
          </a:xfrm>
          <a:prstGeom prst="bentConnector3">
            <a:avLst>
              <a:gd name="adj1" fmla="val 174915"/>
            </a:avLst>
          </a:prstGeom>
          <a:noFill/>
          <a:ln w="9525" cap="flat" cmpd="sng" algn="ctr">
            <a:solidFill>
              <a:srgbClr val="000000"/>
            </a:solidFill>
            <a:prstDash val="solid"/>
            <a:tailEnd type="triangle"/>
          </a:ln>
          <a:effectLst/>
        </p:spPr>
      </p:cxnSp>
      <p:cxnSp>
        <p:nvCxnSpPr>
          <p:cNvPr id="96" name="Straight Arrow Connector 95">
            <a:extLst>
              <a:ext uri="{FF2B5EF4-FFF2-40B4-BE49-F238E27FC236}">
                <a16:creationId xmlns:a16="http://schemas.microsoft.com/office/drawing/2014/main" id="{FAFEBEA0-DACB-D242-C410-DBE708874913}"/>
              </a:ext>
            </a:extLst>
          </p:cNvPr>
          <p:cNvCxnSpPr>
            <a:cxnSpLocks/>
            <a:stCxn id="71" idx="2"/>
            <a:endCxn id="97" idx="0"/>
          </p:cNvCxnSpPr>
          <p:nvPr/>
        </p:nvCxnSpPr>
        <p:spPr>
          <a:xfrm>
            <a:off x="2557010" y="3652425"/>
            <a:ext cx="4054" cy="291127"/>
          </a:xfrm>
          <a:prstGeom prst="straightConnector1">
            <a:avLst/>
          </a:prstGeom>
          <a:noFill/>
          <a:ln w="9525" cap="flat" cmpd="sng" algn="ctr">
            <a:solidFill>
              <a:srgbClr val="000000"/>
            </a:solidFill>
            <a:prstDash val="solid"/>
            <a:tailEnd type="triangle"/>
          </a:ln>
          <a:effectLst/>
        </p:spPr>
      </p:cxnSp>
      <p:pic>
        <p:nvPicPr>
          <p:cNvPr id="97" name="Graphic 96" descr="Garbage">
            <a:extLst>
              <a:ext uri="{FF2B5EF4-FFF2-40B4-BE49-F238E27FC236}">
                <a16:creationId xmlns:a16="http://schemas.microsoft.com/office/drawing/2014/main" id="{9A2CA85E-C9B3-3135-E0F5-27DDB84F8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2983" y="3943551"/>
            <a:ext cx="336160" cy="336160"/>
          </a:xfrm>
          <a:prstGeom prst="rect">
            <a:avLst/>
          </a:prstGeom>
        </p:spPr>
      </p:pic>
      <p:cxnSp>
        <p:nvCxnSpPr>
          <p:cNvPr id="98" name="Straight Arrow Connector 97">
            <a:extLst>
              <a:ext uri="{FF2B5EF4-FFF2-40B4-BE49-F238E27FC236}">
                <a16:creationId xmlns:a16="http://schemas.microsoft.com/office/drawing/2014/main" id="{09FB0223-8946-7ACD-7D9B-9826D31C39E0}"/>
              </a:ext>
            </a:extLst>
          </p:cNvPr>
          <p:cNvCxnSpPr>
            <a:cxnSpLocks/>
            <a:stCxn id="81" idx="2"/>
            <a:endCxn id="44" idx="0"/>
          </p:cNvCxnSpPr>
          <p:nvPr/>
        </p:nvCxnSpPr>
        <p:spPr>
          <a:xfrm>
            <a:off x="4572000" y="3635327"/>
            <a:ext cx="0" cy="293540"/>
          </a:xfrm>
          <a:prstGeom prst="straightConnector1">
            <a:avLst/>
          </a:prstGeom>
          <a:noFill/>
          <a:ln w="9525" cap="flat" cmpd="sng" algn="ctr">
            <a:solidFill>
              <a:srgbClr val="000000"/>
            </a:solidFill>
            <a:prstDash val="solid"/>
            <a:tailEnd type="triangle"/>
          </a:ln>
          <a:effectLst/>
        </p:spPr>
      </p:cxnSp>
      <p:cxnSp>
        <p:nvCxnSpPr>
          <p:cNvPr id="99" name="Straight Arrow Connector 98">
            <a:extLst>
              <a:ext uri="{FF2B5EF4-FFF2-40B4-BE49-F238E27FC236}">
                <a16:creationId xmlns:a16="http://schemas.microsoft.com/office/drawing/2014/main" id="{C65A47FC-7B53-AE44-A4EB-B6A93DDA5C17}"/>
              </a:ext>
            </a:extLst>
          </p:cNvPr>
          <p:cNvCxnSpPr>
            <a:cxnSpLocks/>
            <a:stCxn id="87" idx="2"/>
            <a:endCxn id="100" idx="0"/>
          </p:cNvCxnSpPr>
          <p:nvPr/>
        </p:nvCxnSpPr>
        <p:spPr>
          <a:xfrm>
            <a:off x="6484345" y="3635327"/>
            <a:ext cx="4054" cy="309270"/>
          </a:xfrm>
          <a:prstGeom prst="straightConnector1">
            <a:avLst/>
          </a:prstGeom>
          <a:noFill/>
          <a:ln w="9525" cap="flat" cmpd="sng" algn="ctr">
            <a:solidFill>
              <a:srgbClr val="000000"/>
            </a:solidFill>
            <a:prstDash val="solid"/>
            <a:tailEnd type="triangle"/>
          </a:ln>
          <a:effectLst/>
        </p:spPr>
      </p:cxnSp>
      <p:pic>
        <p:nvPicPr>
          <p:cNvPr id="100" name="Graphic 99" descr="Garbage">
            <a:extLst>
              <a:ext uri="{FF2B5EF4-FFF2-40B4-BE49-F238E27FC236}">
                <a16:creationId xmlns:a16="http://schemas.microsoft.com/office/drawing/2014/main" id="{A4357011-0FFF-7CA1-E26F-291F639D2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0318" y="3944597"/>
            <a:ext cx="336160" cy="336160"/>
          </a:xfrm>
          <a:prstGeom prst="rect">
            <a:avLst/>
          </a:prstGeom>
        </p:spPr>
      </p:pic>
      <p:cxnSp>
        <p:nvCxnSpPr>
          <p:cNvPr id="101" name="Elbow Connector 100">
            <a:extLst>
              <a:ext uri="{FF2B5EF4-FFF2-40B4-BE49-F238E27FC236}">
                <a16:creationId xmlns:a16="http://schemas.microsoft.com/office/drawing/2014/main" id="{F066647C-3D64-3D03-017D-2F49FDCE35A5}"/>
              </a:ext>
            </a:extLst>
          </p:cNvPr>
          <p:cNvCxnSpPr>
            <a:cxnSpLocks/>
            <a:stCxn id="87" idx="0"/>
            <a:endCxn id="103" idx="0"/>
          </p:cNvCxnSpPr>
          <p:nvPr/>
        </p:nvCxnSpPr>
        <p:spPr>
          <a:xfrm rot="16200000" flipV="1">
            <a:off x="5848910" y="2446633"/>
            <a:ext cx="294420" cy="976449"/>
          </a:xfrm>
          <a:prstGeom prst="bentConnector3">
            <a:avLst>
              <a:gd name="adj1" fmla="val 177644"/>
            </a:avLst>
          </a:prstGeom>
          <a:noFill/>
          <a:ln w="9525" cap="flat" cmpd="sng" algn="ctr">
            <a:solidFill>
              <a:srgbClr val="000000"/>
            </a:solidFill>
            <a:prstDash val="solid"/>
            <a:tailEnd type="triangle"/>
          </a:ln>
          <a:effectLst/>
        </p:spPr>
      </p:cxnSp>
      <p:sp>
        <p:nvSpPr>
          <p:cNvPr id="102" name="Content Placeholder 2">
            <a:extLst>
              <a:ext uri="{FF2B5EF4-FFF2-40B4-BE49-F238E27FC236}">
                <a16:creationId xmlns:a16="http://schemas.microsoft.com/office/drawing/2014/main" id="{A69F695F-C5C7-F03D-4208-E6B1333424B6}"/>
              </a:ext>
            </a:extLst>
          </p:cNvPr>
          <p:cNvSpPr txBox="1">
            <a:spLocks/>
          </p:cNvSpPr>
          <p:nvPr/>
        </p:nvSpPr>
        <p:spPr>
          <a:xfrm>
            <a:off x="2862927" y="2818523"/>
            <a:ext cx="1466226" cy="431823"/>
          </a:xfrm>
          <a:prstGeom prst="rect">
            <a:avLst/>
          </a:prstGeom>
          <a:solidFill>
            <a:srgbClr val="EDAA00">
              <a:lumMod val="60000"/>
              <a:lumOff val="40000"/>
            </a:srgbClr>
          </a:solidFill>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rPr>
              <a:t>Model development</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How do we get the best f: X </a:t>
            </a: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a:t>
            </a: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 Y?</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Is f: X → Y fair?</a:t>
            </a:r>
          </a:p>
        </p:txBody>
      </p:sp>
      <p:sp>
        <p:nvSpPr>
          <p:cNvPr id="103" name="Content Placeholder 2">
            <a:extLst>
              <a:ext uri="{FF2B5EF4-FFF2-40B4-BE49-F238E27FC236}">
                <a16:creationId xmlns:a16="http://schemas.microsoft.com/office/drawing/2014/main" id="{82D37955-5747-9890-06B7-AAABD8152FDD}"/>
              </a:ext>
            </a:extLst>
          </p:cNvPr>
          <p:cNvSpPr txBox="1">
            <a:spLocks/>
          </p:cNvSpPr>
          <p:nvPr/>
        </p:nvSpPr>
        <p:spPr>
          <a:xfrm>
            <a:off x="4836691" y="2787647"/>
            <a:ext cx="1342409" cy="456326"/>
          </a:xfrm>
          <a:prstGeom prst="rect">
            <a:avLst/>
          </a:prstGeom>
          <a:solidFill>
            <a:srgbClr val="009B76"/>
          </a:solidFill>
          <a:ln>
            <a:noFill/>
          </a:ln>
          <a:effectLst/>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rPr>
              <a:t>Utility assessment</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Given the cost of action and its benefit, is there net benefit?</a:t>
            </a:r>
          </a:p>
        </p:txBody>
      </p:sp>
      <p:sp>
        <p:nvSpPr>
          <p:cNvPr id="104" name="Content Placeholder 2">
            <a:extLst>
              <a:ext uri="{FF2B5EF4-FFF2-40B4-BE49-F238E27FC236}">
                <a16:creationId xmlns:a16="http://schemas.microsoft.com/office/drawing/2014/main" id="{EF13EB15-CEB1-DE4E-587D-8BBFE164B480}"/>
              </a:ext>
            </a:extLst>
          </p:cNvPr>
          <p:cNvSpPr txBox="1">
            <a:spLocks/>
          </p:cNvSpPr>
          <p:nvPr/>
        </p:nvSpPr>
        <p:spPr>
          <a:xfrm>
            <a:off x="6744228" y="2795534"/>
            <a:ext cx="1342769" cy="438181"/>
          </a:xfrm>
          <a:prstGeom prst="rect">
            <a:avLst/>
          </a:prstGeom>
          <a:solidFill>
            <a:srgbClr val="A41F35"/>
          </a:solidFill>
          <a:ln>
            <a:noFill/>
          </a:ln>
          <a:effectLst/>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prstClr val="white"/>
                </a:solidFill>
                <a:effectLst/>
                <a:uLnTx/>
                <a:uFillTx/>
                <a:latin typeface="Source Sans Pro" panose="020B0503030403020204" pitchFamily="34" charset="0"/>
                <a:ea typeface="Source Sans Pro" panose="020B0503030403020204" pitchFamily="34" charset="0"/>
                <a:cs typeface="+mn-cs"/>
              </a:rPr>
              <a:t>Monitoring reliability</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Execution of workflow and monitoring the model.</a:t>
            </a:r>
          </a:p>
        </p:txBody>
      </p:sp>
      <p:sp>
        <p:nvSpPr>
          <p:cNvPr id="105" name="Content Placeholder 2">
            <a:extLst>
              <a:ext uri="{FF2B5EF4-FFF2-40B4-BE49-F238E27FC236}">
                <a16:creationId xmlns:a16="http://schemas.microsoft.com/office/drawing/2014/main" id="{95410BC8-89A3-BB5F-BC52-A0C2A10FD201}"/>
              </a:ext>
            </a:extLst>
          </p:cNvPr>
          <p:cNvSpPr txBox="1">
            <a:spLocks/>
          </p:cNvSpPr>
          <p:nvPr/>
        </p:nvSpPr>
        <p:spPr>
          <a:xfrm>
            <a:off x="967404" y="2794019"/>
            <a:ext cx="1342409" cy="456326"/>
          </a:xfrm>
          <a:prstGeom prst="rect">
            <a:avLst/>
          </a:prstGeom>
          <a:solidFill>
            <a:srgbClr val="0098DB"/>
          </a:solidFill>
          <a:ln>
            <a:noFill/>
          </a:ln>
          <a:effectLst/>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Use case definition</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Given a prediction, what action would someone take?</a:t>
            </a:r>
          </a:p>
        </p:txBody>
      </p:sp>
      <p:sp>
        <p:nvSpPr>
          <p:cNvPr id="106" name="Content Placeholder 2">
            <a:extLst>
              <a:ext uri="{FF2B5EF4-FFF2-40B4-BE49-F238E27FC236}">
                <a16:creationId xmlns:a16="http://schemas.microsoft.com/office/drawing/2014/main" id="{A796FB13-12B7-420C-71BC-8CCEFF98C6FF}"/>
              </a:ext>
            </a:extLst>
          </p:cNvPr>
          <p:cNvSpPr txBox="1">
            <a:spLocks/>
          </p:cNvSpPr>
          <p:nvPr/>
        </p:nvSpPr>
        <p:spPr>
          <a:xfrm>
            <a:off x="2862652" y="3454082"/>
            <a:ext cx="1466502" cy="458055"/>
          </a:xfrm>
          <a:prstGeom prst="rect">
            <a:avLst/>
          </a:prstGeom>
          <a:solidFill>
            <a:srgbClr val="EDAA00">
              <a:lumMod val="60000"/>
              <a:lumOff val="40000"/>
            </a:srgbClr>
          </a:solidFill>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rPr>
              <a:t>IT/TDS feasibility</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Can we get the data in time to make prediction by 6 am?</a:t>
            </a:r>
          </a:p>
        </p:txBody>
      </p:sp>
      <p:sp>
        <p:nvSpPr>
          <p:cNvPr id="107" name="Content Placeholder 2">
            <a:extLst>
              <a:ext uri="{FF2B5EF4-FFF2-40B4-BE49-F238E27FC236}">
                <a16:creationId xmlns:a16="http://schemas.microsoft.com/office/drawing/2014/main" id="{72D448CB-4913-53B2-1C9F-88D199B4CEF1}"/>
              </a:ext>
            </a:extLst>
          </p:cNvPr>
          <p:cNvSpPr txBox="1">
            <a:spLocks/>
          </p:cNvSpPr>
          <p:nvPr/>
        </p:nvSpPr>
        <p:spPr>
          <a:xfrm>
            <a:off x="961648" y="3470846"/>
            <a:ext cx="1345057" cy="422501"/>
          </a:xfrm>
          <a:prstGeom prst="rect">
            <a:avLst/>
          </a:prstGeom>
          <a:solidFill>
            <a:srgbClr val="0098DB"/>
          </a:solidFill>
          <a:ln>
            <a:noFill/>
          </a:ln>
          <a:effectLst/>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Model formulation f: X → Y</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rPr>
              <a:t>Use an existing model or learn a new one.</a:t>
            </a:r>
          </a:p>
        </p:txBody>
      </p:sp>
      <p:sp>
        <p:nvSpPr>
          <p:cNvPr id="109" name="Content Placeholder 2">
            <a:extLst>
              <a:ext uri="{FF2B5EF4-FFF2-40B4-BE49-F238E27FC236}">
                <a16:creationId xmlns:a16="http://schemas.microsoft.com/office/drawing/2014/main" id="{16E953F3-155A-75D6-1982-1F2934C1E1DB}"/>
              </a:ext>
            </a:extLst>
          </p:cNvPr>
          <p:cNvSpPr txBox="1">
            <a:spLocks/>
          </p:cNvSpPr>
          <p:nvPr/>
        </p:nvSpPr>
        <p:spPr>
          <a:xfrm>
            <a:off x="4840531" y="3450346"/>
            <a:ext cx="1338569" cy="458056"/>
          </a:xfrm>
          <a:prstGeom prst="rect">
            <a:avLst/>
          </a:prstGeom>
          <a:solidFill>
            <a:srgbClr val="009B76"/>
          </a:solidFill>
          <a:ln>
            <a:noFill/>
          </a:ln>
          <a:effectLst/>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rPr>
              <a:t>Workload analysis</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rPr>
              <a:t>Given ‘work capacity’, what net-benefit can we realize?</a:t>
            </a:r>
          </a:p>
        </p:txBody>
      </p:sp>
      <p:sp>
        <p:nvSpPr>
          <p:cNvPr id="112" name="Content Placeholder 2">
            <a:extLst>
              <a:ext uri="{FF2B5EF4-FFF2-40B4-BE49-F238E27FC236}">
                <a16:creationId xmlns:a16="http://schemas.microsoft.com/office/drawing/2014/main" id="{A3648C22-8CAA-69F1-D648-4BE1F395A9FC}"/>
              </a:ext>
            </a:extLst>
          </p:cNvPr>
          <p:cNvSpPr txBox="1">
            <a:spLocks/>
          </p:cNvSpPr>
          <p:nvPr/>
        </p:nvSpPr>
        <p:spPr>
          <a:xfrm>
            <a:off x="6744229" y="3450346"/>
            <a:ext cx="1342769" cy="438178"/>
          </a:xfrm>
          <a:prstGeom prst="rect">
            <a:avLst/>
          </a:prstGeom>
          <a:solidFill>
            <a:srgbClr val="A41F35"/>
          </a:solidFill>
          <a:ln>
            <a:noFill/>
          </a:ln>
          <a:effectLst/>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1" i="0" u="none" strike="noStrike" kern="1200" cap="none" spc="0" normalizeH="0" baseline="0" noProof="0" dirty="0">
                <a:ln>
                  <a:noFill/>
                </a:ln>
                <a:solidFill>
                  <a:prstClr val="white"/>
                </a:solidFill>
                <a:effectLst/>
                <a:uLnTx/>
                <a:uFillTx/>
                <a:latin typeface="Source Sans Pro" panose="020B0503030403020204" pitchFamily="34" charset="0"/>
                <a:ea typeface="Source Sans Pro" panose="020B0503030403020204" pitchFamily="34" charset="0"/>
                <a:cs typeface="+mn-cs"/>
              </a:rPr>
              <a:t>Prospective evaluation</a:t>
            </a:r>
          </a:p>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800" b="0" i="0" u="none" strike="noStrike" kern="1200" cap="none" spc="0" normalizeH="0" baseline="0" noProof="0" dirty="0">
                <a:ln>
                  <a:noFill/>
                </a:ln>
                <a:solidFill>
                  <a:prstClr val="white"/>
                </a:solidFill>
                <a:effectLst/>
                <a:uLnTx/>
                <a:uFillTx/>
                <a:latin typeface="Source Sans Pro Light" panose="020B0403030403020204" pitchFamily="34" charset="0"/>
                <a:ea typeface="Source Sans Pro Light" panose="020B0403030403020204" pitchFamily="34" charset="0"/>
                <a:cs typeface="+mn-cs"/>
              </a:rPr>
              <a:t>Does the running system have the impact we hoped?</a:t>
            </a:r>
          </a:p>
        </p:txBody>
      </p:sp>
      <p:sp>
        <p:nvSpPr>
          <p:cNvPr id="114" name="Title 1">
            <a:extLst>
              <a:ext uri="{FF2B5EF4-FFF2-40B4-BE49-F238E27FC236}">
                <a16:creationId xmlns:a16="http://schemas.microsoft.com/office/drawing/2014/main" id="{AC41FB21-AFCF-5BDA-53D3-3CBB725F4480}"/>
              </a:ext>
            </a:extLst>
          </p:cNvPr>
          <p:cNvSpPr txBox="1">
            <a:spLocks/>
          </p:cNvSpPr>
          <p:nvPr/>
        </p:nvSpPr>
        <p:spPr>
          <a:xfrm>
            <a:off x="1994555" y="4774688"/>
            <a:ext cx="5154889" cy="476573"/>
          </a:xfrm>
          <a:prstGeom prst="rect">
            <a:avLst/>
          </a:prstGeom>
          <a:solidFill>
            <a:sysClr val="window" lastClr="FFFFFF"/>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11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Figure 3, from “</a:t>
            </a:r>
            <a:r>
              <a:rPr kumimoji="0" lang="en-US" sz="1100" b="1"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A framework for making predictive models useful in practice</a:t>
            </a:r>
            <a:r>
              <a:rPr kumimoji="0" lang="en-US" sz="11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a:t>
            </a:r>
            <a:br>
              <a:rPr kumimoji="0" lang="en-US" sz="11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b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Kenneth Jung et al.  https://</a:t>
            </a:r>
            <a:r>
              <a:rPr kumimoji="0" lang="en-US" sz="1100" b="0" i="0" u="none" strike="noStrike" kern="1200" cap="none" spc="0" normalizeH="0" baseline="0" noProof="0" dirty="0" err="1">
                <a:ln>
                  <a:noFill/>
                </a:ln>
                <a:solidFill>
                  <a:srgbClr val="55565A"/>
                </a:solidFill>
                <a:effectLst/>
                <a:uLnTx/>
                <a:uFillTx/>
                <a:latin typeface="Source Sans Pro Light" panose="020B0403030403020204" pitchFamily="34" charset="0"/>
                <a:ea typeface="Source Sans Pro Light" panose="020B0403030403020204" pitchFamily="34" charset="0"/>
              </a:rPr>
              <a:t>doi.org</a:t>
            </a: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/10.1093/</a:t>
            </a:r>
            <a:r>
              <a:rPr kumimoji="0" lang="en-US" sz="1100" b="0" i="0" u="none" strike="noStrike" kern="1200" cap="none" spc="0" normalizeH="0" baseline="0" noProof="0" dirty="0" err="1">
                <a:ln>
                  <a:noFill/>
                </a:ln>
                <a:solidFill>
                  <a:srgbClr val="55565A"/>
                </a:solidFill>
                <a:effectLst/>
                <a:uLnTx/>
                <a:uFillTx/>
                <a:latin typeface="Source Sans Pro Light" panose="020B0403030403020204" pitchFamily="34" charset="0"/>
                <a:ea typeface="Source Sans Pro Light" panose="020B0403030403020204" pitchFamily="34" charset="0"/>
              </a:rPr>
              <a:t>jamia</a:t>
            </a: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/ocaa318</a:t>
            </a:r>
          </a:p>
        </p:txBody>
      </p:sp>
    </p:spTree>
    <p:extLst>
      <p:ext uri="{BB962C8B-B14F-4D97-AF65-F5344CB8AC3E}">
        <p14:creationId xmlns:p14="http://schemas.microsoft.com/office/powerpoint/2010/main" val="3670680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782D-5CEC-5D4D-BA68-0D683708D465}"/>
              </a:ext>
            </a:extLst>
          </p:cNvPr>
          <p:cNvSpPr>
            <a:spLocks noGrp="1"/>
          </p:cNvSpPr>
          <p:nvPr>
            <p:ph type="title"/>
          </p:nvPr>
        </p:nvSpPr>
        <p:spPr/>
        <p:txBody>
          <a:bodyPr>
            <a:normAutofit/>
          </a:bodyPr>
          <a:lstStyle/>
          <a:p>
            <a:pPr algn="ctr"/>
            <a:r>
              <a:rPr lang="en-US" dirty="0"/>
              <a:t>Many recommendations for Responsible AI</a:t>
            </a:r>
          </a:p>
        </p:txBody>
      </p:sp>
      <p:sp>
        <p:nvSpPr>
          <p:cNvPr id="3" name="Slide Number Placeholder 2">
            <a:extLst>
              <a:ext uri="{FF2B5EF4-FFF2-40B4-BE49-F238E27FC236}">
                <a16:creationId xmlns:a16="http://schemas.microsoft.com/office/drawing/2014/main" id="{09B1135B-E297-9341-AB9C-405A3EBCAF96}"/>
              </a:ext>
            </a:extLst>
          </p:cNvPr>
          <p:cNvSpPr>
            <a:spLocks noGrp="1"/>
          </p:cNvSpPr>
          <p:nvPr>
            <p:ph type="sldNum" sz="quarter" idx="12"/>
          </p:nvPr>
        </p:nvSpPr>
        <p:spPr/>
        <p:txBody>
          <a:bodyPr/>
          <a:lstStyle/>
          <a:p>
            <a:pPr marL="0" marR="0" lvl="0" indent="0" algn="r" defTabSz="457123"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a:ln>
                  <a:noFill/>
                </a:ln>
                <a:solidFill>
                  <a:srgbClr val="4D4F53"/>
                </a:solidFill>
                <a:effectLst/>
                <a:uLnTx/>
                <a:uFillTx/>
                <a:latin typeface="Source Sans Pro Light"/>
                <a:ea typeface="+mn-ea"/>
              </a:rPr>
              <a:pPr marL="0" marR="0" lvl="0" indent="0" algn="r" defTabSz="457123"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4D4F53"/>
              </a:solidFill>
              <a:effectLst/>
              <a:uLnTx/>
              <a:uFillTx/>
              <a:latin typeface="Source Sans Pro Light"/>
              <a:ea typeface="+mn-ea"/>
            </a:endParaRPr>
          </a:p>
        </p:txBody>
      </p:sp>
      <p:pic>
        <p:nvPicPr>
          <p:cNvPr id="4" name="Picture 3">
            <a:extLst>
              <a:ext uri="{FF2B5EF4-FFF2-40B4-BE49-F238E27FC236}">
                <a16:creationId xmlns:a16="http://schemas.microsoft.com/office/drawing/2014/main" id="{FEACC881-86E1-2944-978E-F7E3CCE1202B}"/>
              </a:ext>
            </a:extLst>
          </p:cNvPr>
          <p:cNvPicPr>
            <a:picLocks noChangeAspect="1"/>
          </p:cNvPicPr>
          <p:nvPr/>
        </p:nvPicPr>
        <p:blipFill>
          <a:blip r:embed="rId3"/>
          <a:stretch>
            <a:fillRect/>
          </a:stretch>
        </p:blipFill>
        <p:spPr>
          <a:xfrm>
            <a:off x="378024" y="1682527"/>
            <a:ext cx="8250692" cy="3958962"/>
          </a:xfrm>
          <a:prstGeom prst="rect">
            <a:avLst/>
          </a:prstGeom>
        </p:spPr>
      </p:pic>
      <p:sp>
        <p:nvSpPr>
          <p:cNvPr id="7" name="Frame 6">
            <a:extLst>
              <a:ext uri="{FF2B5EF4-FFF2-40B4-BE49-F238E27FC236}">
                <a16:creationId xmlns:a16="http://schemas.microsoft.com/office/drawing/2014/main" id="{F15FDCBE-3B78-DFE8-21F3-14A34D8D9E93}"/>
              </a:ext>
            </a:extLst>
          </p:cNvPr>
          <p:cNvSpPr/>
          <p:nvPr/>
        </p:nvSpPr>
        <p:spPr>
          <a:xfrm>
            <a:off x="3509290" y="1682527"/>
            <a:ext cx="3644629" cy="3986784"/>
          </a:xfrm>
          <a:prstGeom prst="frame">
            <a:avLst>
              <a:gd name="adj1" fmla="val 1345"/>
            </a:avLst>
          </a:prstGeom>
          <a:solidFill>
            <a:srgbClr val="C00000"/>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41F35"/>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A07E4AA9-7FA1-F559-CCBD-CAB3B7930248}"/>
              </a:ext>
            </a:extLst>
          </p:cNvPr>
          <p:cNvSpPr/>
          <p:nvPr/>
        </p:nvSpPr>
        <p:spPr>
          <a:xfrm>
            <a:off x="3496319" y="5374499"/>
            <a:ext cx="3657600" cy="246888"/>
          </a:xfrm>
          <a:prstGeom prst="rect">
            <a:avLst/>
          </a:prstGeom>
          <a:solidFill>
            <a:schemeClr val="accent3">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itle 1">
            <a:extLst>
              <a:ext uri="{FF2B5EF4-FFF2-40B4-BE49-F238E27FC236}">
                <a16:creationId xmlns:a16="http://schemas.microsoft.com/office/drawing/2014/main" id="{759E5A33-C6E8-7154-C032-189496BAC19E}"/>
              </a:ext>
            </a:extLst>
          </p:cNvPr>
          <p:cNvSpPr txBox="1">
            <a:spLocks/>
          </p:cNvSpPr>
          <p:nvPr/>
        </p:nvSpPr>
        <p:spPr>
          <a:xfrm>
            <a:off x="221323" y="6174618"/>
            <a:ext cx="8564093" cy="462087"/>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r" defTabSz="45712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Jonathan Lu et al. “Assessment of Adherence to Reporting Guidelines by Commonly Used Clinical Prediction Models.” </a:t>
            </a:r>
          </a:p>
          <a:p>
            <a:pPr marL="0" marR="0" lvl="0" indent="0" algn="r" defTabSz="45712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doi:10.1001/jamanetworkopen.2022.27779</a:t>
            </a:r>
          </a:p>
        </p:txBody>
      </p:sp>
    </p:spTree>
    <p:extLst>
      <p:ext uri="{BB962C8B-B14F-4D97-AF65-F5344CB8AC3E}">
        <p14:creationId xmlns:p14="http://schemas.microsoft.com/office/powerpoint/2010/main" val="19565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0" y="0"/>
            <a:ext cx="9160619" cy="1143000"/>
          </a:xfrm>
        </p:spPr>
        <p:txBody>
          <a:bodyPr anchor="ctr">
            <a:normAutofit fontScale="90000"/>
          </a:bodyPr>
          <a:lstStyle/>
          <a:p>
            <a:pPr algn="ctr"/>
            <a:r>
              <a:rPr lang="en-US" dirty="0"/>
              <a:t>The components of a learning algorithm</a:t>
            </a:r>
          </a:p>
        </p:txBody>
      </p:sp>
      <p:sp>
        <p:nvSpPr>
          <p:cNvPr id="119" name="Content Placeholder 2"/>
          <p:cNvSpPr>
            <a:spLocks noGrp="1"/>
          </p:cNvSpPr>
          <p:nvPr>
            <p:ph idx="1"/>
          </p:nvPr>
        </p:nvSpPr>
        <p:spPr>
          <a:xfrm>
            <a:off x="4198470" y="1297602"/>
            <a:ext cx="4885764" cy="5257797"/>
          </a:xfrm>
        </p:spPr>
        <p:txBody>
          <a:bodyPr>
            <a:normAutofit/>
          </a:bodyPr>
          <a:lstStyle/>
          <a:p>
            <a:pPr marL="514350" indent="-514350">
              <a:buFont typeface="+mj-lt"/>
              <a:buAutoNum type="arabicPeriod"/>
            </a:pPr>
            <a:r>
              <a:rPr lang="en-US" sz="2400" dirty="0"/>
              <a:t>Search space: what are the possible models to consider? </a:t>
            </a:r>
            <a:r>
              <a:rPr lang="en-US" sz="2400" i="1" dirty="0">
                <a:solidFill>
                  <a:schemeClr val="bg1">
                    <a:lumMod val="50000"/>
                  </a:schemeClr>
                </a:solidFill>
              </a:rPr>
              <a:t>(a set of functions)</a:t>
            </a:r>
          </a:p>
          <a:p>
            <a:pPr marL="514350" indent="-514350">
              <a:buFont typeface="+mj-lt"/>
              <a:buAutoNum type="arabicPeriod"/>
            </a:pPr>
            <a:endParaRPr lang="en-US" sz="2400" dirty="0">
              <a:solidFill>
                <a:schemeClr val="bg1">
                  <a:lumMod val="50000"/>
                </a:schemeClr>
              </a:solidFill>
            </a:endParaRPr>
          </a:p>
          <a:p>
            <a:pPr marL="514350" indent="-514350">
              <a:buFont typeface="+mj-lt"/>
              <a:buAutoNum type="arabicPeriod"/>
            </a:pPr>
            <a:r>
              <a:rPr lang="en-US" sz="2400" dirty="0"/>
              <a:t>Loss : given the data, how good do we consider each possible model? </a:t>
            </a:r>
            <a:r>
              <a:rPr lang="en-US" sz="2400" i="1" dirty="0">
                <a:solidFill>
                  <a:srgbClr val="7F7F7F"/>
                </a:solidFill>
              </a:rPr>
              <a:t>(a function of the model and the data)</a:t>
            </a:r>
          </a:p>
          <a:p>
            <a:pPr marL="514350" indent="-514350">
              <a:buFont typeface="+mj-lt"/>
              <a:buAutoNum type="arabicPeriod"/>
            </a:pPr>
            <a:endParaRPr lang="en-US" sz="2400" dirty="0">
              <a:solidFill>
                <a:srgbClr val="7F7F7F"/>
              </a:solidFill>
            </a:endParaRPr>
          </a:p>
          <a:p>
            <a:pPr marL="514350" indent="-514350">
              <a:buFont typeface="+mj-lt"/>
              <a:buAutoNum type="arabicPeriod"/>
            </a:pPr>
            <a:r>
              <a:rPr lang="en-US" sz="2400" dirty="0"/>
              <a:t>Search strategy: how will we search the space of possible models to find the best one? </a:t>
            </a:r>
            <a:r>
              <a:rPr lang="en-US" sz="2400" i="1" dirty="0">
                <a:solidFill>
                  <a:srgbClr val="7F7F7F"/>
                </a:solidFill>
              </a:rPr>
              <a:t>(an algorithm)</a:t>
            </a:r>
            <a:endParaRPr lang="en-US" sz="2400" dirty="0">
              <a:solidFill>
                <a:srgbClr val="7F7F7F"/>
              </a:solidFill>
            </a:endParaRPr>
          </a:p>
        </p:txBody>
      </p:sp>
      <p:sp>
        <p:nvSpPr>
          <p:cNvPr id="120" name="Rectangle 119"/>
          <p:cNvSpPr/>
          <p:nvPr/>
        </p:nvSpPr>
        <p:spPr>
          <a:xfrm>
            <a:off x="438284" y="1854045"/>
            <a:ext cx="3579160" cy="3949869"/>
          </a:xfrm>
          <a:prstGeom prst="rect">
            <a:avLst/>
          </a:prstGeom>
          <a:solidFill>
            <a:srgbClr val="FFFFFF"/>
          </a:solidFill>
          <a:ln w="28575" cmpd="sng"/>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1" name="TextBox 120"/>
          <p:cNvSpPr txBox="1"/>
          <p:nvPr/>
        </p:nvSpPr>
        <p:spPr>
          <a:xfrm>
            <a:off x="835023" y="1297602"/>
            <a:ext cx="2947203" cy="461665"/>
          </a:xfrm>
          <a:prstGeom prst="rect">
            <a:avLst/>
          </a:prstGeom>
          <a:noFill/>
        </p:spPr>
        <p:txBody>
          <a:bodyPr wrap="none" rtlCol="0">
            <a:spAutoFit/>
          </a:bodyPr>
          <a:lstStyle/>
          <a:p>
            <a:pPr algn="ctr"/>
            <a:r>
              <a:rPr lang="en-US" sz="2400" i="1" dirty="0"/>
              <a:t>All models (functions)</a:t>
            </a:r>
          </a:p>
        </p:txBody>
      </p:sp>
      <p:sp>
        <p:nvSpPr>
          <p:cNvPr id="122" name="Freeform 121"/>
          <p:cNvSpPr/>
          <p:nvPr/>
        </p:nvSpPr>
        <p:spPr>
          <a:xfrm rot="19389481">
            <a:off x="796057" y="2375200"/>
            <a:ext cx="2759078" cy="3064789"/>
          </a:xfrm>
          <a:custGeom>
            <a:avLst/>
            <a:gdLst>
              <a:gd name="connsiteX0" fmla="*/ 596595 w 2759078"/>
              <a:gd name="connsiteY0" fmla="*/ 1887058 h 3064789"/>
              <a:gd name="connsiteX1" fmla="*/ 955183 w 2759078"/>
              <a:gd name="connsiteY1" fmla="*/ 2141058 h 3064789"/>
              <a:gd name="connsiteX2" fmla="*/ 1254006 w 2759078"/>
              <a:gd name="connsiteY2" fmla="*/ 2977764 h 3064789"/>
              <a:gd name="connsiteX3" fmla="*/ 1851653 w 2759078"/>
              <a:gd name="connsiteY3" fmla="*/ 2962823 h 3064789"/>
              <a:gd name="connsiteX4" fmla="*/ 2270006 w 2759078"/>
              <a:gd name="connsiteY4" fmla="*/ 2305411 h 3064789"/>
              <a:gd name="connsiteX5" fmla="*/ 2733183 w 2759078"/>
              <a:gd name="connsiteY5" fmla="*/ 1916941 h 3064789"/>
              <a:gd name="connsiteX6" fmla="*/ 2628595 w 2759078"/>
              <a:gd name="connsiteY6" fmla="*/ 1050353 h 3064789"/>
              <a:gd name="connsiteX7" fmla="*/ 2030948 w 2759078"/>
              <a:gd name="connsiteY7" fmla="*/ 930823 h 3064789"/>
              <a:gd name="connsiteX8" fmla="*/ 1388477 w 2759078"/>
              <a:gd name="connsiteY8" fmla="*/ 4470 h 3064789"/>
              <a:gd name="connsiteX9" fmla="*/ 1074712 w 2759078"/>
              <a:gd name="connsiteY9" fmla="*/ 602117 h 3064789"/>
              <a:gd name="connsiteX10" fmla="*/ 746006 w 2759078"/>
              <a:gd name="connsiteY10" fmla="*/ 1140000 h 3064789"/>
              <a:gd name="connsiteX11" fmla="*/ 148359 w 2759078"/>
              <a:gd name="connsiteY11" fmla="*/ 1199764 h 3064789"/>
              <a:gd name="connsiteX12" fmla="*/ 28830 w 2759078"/>
              <a:gd name="connsiteY12" fmla="*/ 2170941 h 3064789"/>
              <a:gd name="connsiteX13" fmla="*/ 596595 w 2759078"/>
              <a:gd name="connsiteY13" fmla="*/ 1887058 h 306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078" h="3064789">
                <a:moveTo>
                  <a:pt x="596595" y="1887058"/>
                </a:moveTo>
                <a:cubicBezTo>
                  <a:pt x="750987" y="1882078"/>
                  <a:pt x="845615" y="1959274"/>
                  <a:pt x="955183" y="2141058"/>
                </a:cubicBezTo>
                <a:cubicBezTo>
                  <a:pt x="1064751" y="2322842"/>
                  <a:pt x="1104594" y="2840803"/>
                  <a:pt x="1254006" y="2977764"/>
                </a:cubicBezTo>
                <a:cubicBezTo>
                  <a:pt x="1403418" y="3114725"/>
                  <a:pt x="1682320" y="3074882"/>
                  <a:pt x="1851653" y="2962823"/>
                </a:cubicBezTo>
                <a:cubicBezTo>
                  <a:pt x="2020986" y="2850764"/>
                  <a:pt x="2123084" y="2479725"/>
                  <a:pt x="2270006" y="2305411"/>
                </a:cubicBezTo>
                <a:cubicBezTo>
                  <a:pt x="2416928" y="2131097"/>
                  <a:pt x="2673418" y="2126117"/>
                  <a:pt x="2733183" y="1916941"/>
                </a:cubicBezTo>
                <a:cubicBezTo>
                  <a:pt x="2792948" y="1707765"/>
                  <a:pt x="2745634" y="1214706"/>
                  <a:pt x="2628595" y="1050353"/>
                </a:cubicBezTo>
                <a:cubicBezTo>
                  <a:pt x="2511556" y="886000"/>
                  <a:pt x="2237634" y="1105137"/>
                  <a:pt x="2030948" y="930823"/>
                </a:cubicBezTo>
                <a:cubicBezTo>
                  <a:pt x="1824262" y="756509"/>
                  <a:pt x="1547850" y="59254"/>
                  <a:pt x="1388477" y="4470"/>
                </a:cubicBezTo>
                <a:cubicBezTo>
                  <a:pt x="1229104" y="-50314"/>
                  <a:pt x="1181790" y="412862"/>
                  <a:pt x="1074712" y="602117"/>
                </a:cubicBezTo>
                <a:cubicBezTo>
                  <a:pt x="967634" y="791372"/>
                  <a:pt x="900398" y="1040392"/>
                  <a:pt x="746006" y="1140000"/>
                </a:cubicBezTo>
                <a:cubicBezTo>
                  <a:pt x="591614" y="1239608"/>
                  <a:pt x="267888" y="1027940"/>
                  <a:pt x="148359" y="1199764"/>
                </a:cubicBezTo>
                <a:cubicBezTo>
                  <a:pt x="28830" y="1371587"/>
                  <a:pt x="-43386" y="2053902"/>
                  <a:pt x="28830" y="2170941"/>
                </a:cubicBezTo>
                <a:cubicBezTo>
                  <a:pt x="101046" y="2287980"/>
                  <a:pt x="442203" y="1892038"/>
                  <a:pt x="596595" y="1887058"/>
                </a:cubicBezTo>
                <a:close/>
              </a:path>
            </a:pathLst>
          </a:custGeom>
          <a:ln w="38100" cmpd="sng">
            <a:prstDash val="lgDash"/>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3" name="TextBox 122"/>
          <p:cNvSpPr txBox="1"/>
          <p:nvPr/>
        </p:nvSpPr>
        <p:spPr>
          <a:xfrm>
            <a:off x="1261833" y="2212004"/>
            <a:ext cx="1856761" cy="461665"/>
          </a:xfrm>
          <a:prstGeom prst="rect">
            <a:avLst/>
          </a:prstGeom>
          <a:noFill/>
        </p:spPr>
        <p:txBody>
          <a:bodyPr wrap="none" rtlCol="0">
            <a:spAutoFit/>
          </a:bodyPr>
          <a:lstStyle/>
          <a:p>
            <a:pPr algn="ctr"/>
            <a:r>
              <a:rPr lang="en-US" sz="2400" i="1" dirty="0"/>
              <a:t>search space</a:t>
            </a:r>
          </a:p>
        </p:txBody>
      </p:sp>
      <p:sp>
        <p:nvSpPr>
          <p:cNvPr id="124" name="Freeform 123"/>
          <p:cNvSpPr/>
          <p:nvPr/>
        </p:nvSpPr>
        <p:spPr>
          <a:xfrm rot="19389481">
            <a:off x="796057" y="2375200"/>
            <a:ext cx="2759078" cy="3064789"/>
          </a:xfrm>
          <a:custGeom>
            <a:avLst/>
            <a:gdLst>
              <a:gd name="connsiteX0" fmla="*/ 596595 w 2759078"/>
              <a:gd name="connsiteY0" fmla="*/ 1887058 h 3064789"/>
              <a:gd name="connsiteX1" fmla="*/ 955183 w 2759078"/>
              <a:gd name="connsiteY1" fmla="*/ 2141058 h 3064789"/>
              <a:gd name="connsiteX2" fmla="*/ 1254006 w 2759078"/>
              <a:gd name="connsiteY2" fmla="*/ 2977764 h 3064789"/>
              <a:gd name="connsiteX3" fmla="*/ 1851653 w 2759078"/>
              <a:gd name="connsiteY3" fmla="*/ 2962823 h 3064789"/>
              <a:gd name="connsiteX4" fmla="*/ 2270006 w 2759078"/>
              <a:gd name="connsiteY4" fmla="*/ 2305411 h 3064789"/>
              <a:gd name="connsiteX5" fmla="*/ 2733183 w 2759078"/>
              <a:gd name="connsiteY5" fmla="*/ 1916941 h 3064789"/>
              <a:gd name="connsiteX6" fmla="*/ 2628595 w 2759078"/>
              <a:gd name="connsiteY6" fmla="*/ 1050353 h 3064789"/>
              <a:gd name="connsiteX7" fmla="*/ 2030948 w 2759078"/>
              <a:gd name="connsiteY7" fmla="*/ 930823 h 3064789"/>
              <a:gd name="connsiteX8" fmla="*/ 1388477 w 2759078"/>
              <a:gd name="connsiteY8" fmla="*/ 4470 h 3064789"/>
              <a:gd name="connsiteX9" fmla="*/ 1074712 w 2759078"/>
              <a:gd name="connsiteY9" fmla="*/ 602117 h 3064789"/>
              <a:gd name="connsiteX10" fmla="*/ 746006 w 2759078"/>
              <a:gd name="connsiteY10" fmla="*/ 1140000 h 3064789"/>
              <a:gd name="connsiteX11" fmla="*/ 148359 w 2759078"/>
              <a:gd name="connsiteY11" fmla="*/ 1199764 h 3064789"/>
              <a:gd name="connsiteX12" fmla="*/ 28830 w 2759078"/>
              <a:gd name="connsiteY12" fmla="*/ 2170941 h 3064789"/>
              <a:gd name="connsiteX13" fmla="*/ 596595 w 2759078"/>
              <a:gd name="connsiteY13" fmla="*/ 1887058 h 306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078" h="3064789">
                <a:moveTo>
                  <a:pt x="596595" y="1887058"/>
                </a:moveTo>
                <a:cubicBezTo>
                  <a:pt x="750987" y="1882078"/>
                  <a:pt x="845615" y="1959274"/>
                  <a:pt x="955183" y="2141058"/>
                </a:cubicBezTo>
                <a:cubicBezTo>
                  <a:pt x="1064751" y="2322842"/>
                  <a:pt x="1104594" y="2840803"/>
                  <a:pt x="1254006" y="2977764"/>
                </a:cubicBezTo>
                <a:cubicBezTo>
                  <a:pt x="1403418" y="3114725"/>
                  <a:pt x="1682320" y="3074882"/>
                  <a:pt x="1851653" y="2962823"/>
                </a:cubicBezTo>
                <a:cubicBezTo>
                  <a:pt x="2020986" y="2850764"/>
                  <a:pt x="2123084" y="2479725"/>
                  <a:pt x="2270006" y="2305411"/>
                </a:cubicBezTo>
                <a:cubicBezTo>
                  <a:pt x="2416928" y="2131097"/>
                  <a:pt x="2673418" y="2126117"/>
                  <a:pt x="2733183" y="1916941"/>
                </a:cubicBezTo>
                <a:cubicBezTo>
                  <a:pt x="2792948" y="1707765"/>
                  <a:pt x="2745634" y="1214706"/>
                  <a:pt x="2628595" y="1050353"/>
                </a:cubicBezTo>
                <a:cubicBezTo>
                  <a:pt x="2511556" y="886000"/>
                  <a:pt x="2237634" y="1105137"/>
                  <a:pt x="2030948" y="930823"/>
                </a:cubicBezTo>
                <a:cubicBezTo>
                  <a:pt x="1824262" y="756509"/>
                  <a:pt x="1547850" y="59254"/>
                  <a:pt x="1388477" y="4470"/>
                </a:cubicBezTo>
                <a:cubicBezTo>
                  <a:pt x="1229104" y="-50314"/>
                  <a:pt x="1181790" y="412862"/>
                  <a:pt x="1074712" y="602117"/>
                </a:cubicBezTo>
                <a:cubicBezTo>
                  <a:pt x="967634" y="791372"/>
                  <a:pt x="900398" y="1040392"/>
                  <a:pt x="746006" y="1140000"/>
                </a:cubicBezTo>
                <a:cubicBezTo>
                  <a:pt x="591614" y="1239608"/>
                  <a:pt x="267888" y="1027940"/>
                  <a:pt x="148359" y="1199764"/>
                </a:cubicBezTo>
                <a:cubicBezTo>
                  <a:pt x="28830" y="1371587"/>
                  <a:pt x="-43386" y="2053902"/>
                  <a:pt x="28830" y="2170941"/>
                </a:cubicBezTo>
                <a:cubicBezTo>
                  <a:pt x="101046" y="2287980"/>
                  <a:pt x="442203" y="1892038"/>
                  <a:pt x="596595" y="1887058"/>
                </a:cubicBezTo>
                <a:close/>
              </a:path>
            </a:pathLst>
          </a:custGeom>
          <a:gradFill flip="none" rotWithShape="1">
            <a:gsLst>
              <a:gs pos="0">
                <a:srgbClr val="FF00CC"/>
              </a:gs>
              <a:gs pos="100000">
                <a:srgbClr val="00F8FF"/>
              </a:gs>
              <a:gs pos="48000">
                <a:srgbClr val="FFE600"/>
              </a:gs>
            </a:gsLst>
            <a:path path="rect">
              <a:fillToRect l="100000" t="100000"/>
            </a:path>
            <a:tileRect r="-100000" b="-100000"/>
          </a:gradFill>
          <a:ln w="38100" cmpd="sng">
            <a:prstDash val="lgDash"/>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6" name="Straight Arrow Connector 125"/>
          <p:cNvCxnSpPr/>
          <p:nvPr/>
        </p:nvCxnSpPr>
        <p:spPr>
          <a:xfrm flipV="1">
            <a:off x="1708284" y="3294025"/>
            <a:ext cx="657412" cy="19423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27" name="Straight Arrow Connector 126"/>
          <p:cNvCxnSpPr/>
          <p:nvPr/>
        </p:nvCxnSpPr>
        <p:spPr>
          <a:xfrm>
            <a:off x="2365696" y="3294025"/>
            <a:ext cx="388471" cy="15240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30" name="Straight Arrow Connector 129"/>
          <p:cNvCxnSpPr/>
          <p:nvPr/>
        </p:nvCxnSpPr>
        <p:spPr>
          <a:xfrm>
            <a:off x="2754167" y="3446426"/>
            <a:ext cx="0" cy="8785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33" name="Straight Arrow Connector 132"/>
          <p:cNvCxnSpPr/>
          <p:nvPr/>
        </p:nvCxnSpPr>
        <p:spPr>
          <a:xfrm>
            <a:off x="2754167" y="4324966"/>
            <a:ext cx="364427" cy="31376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a:xfrm flipV="1">
            <a:off x="3118594" y="4324966"/>
            <a:ext cx="278043" cy="31376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140" name="TextBox 139"/>
          <p:cNvSpPr txBox="1"/>
          <p:nvPr/>
        </p:nvSpPr>
        <p:spPr>
          <a:xfrm>
            <a:off x="5701208" y="6604084"/>
            <a:ext cx="3442791" cy="253916"/>
          </a:xfrm>
          <a:prstGeom prst="rect">
            <a:avLst/>
          </a:prstGeom>
          <a:noFill/>
        </p:spPr>
        <p:txBody>
          <a:bodyPr wrap="none" rtlCol="0">
            <a:spAutoFit/>
          </a:bodyPr>
          <a:lstStyle/>
          <a:p>
            <a:pPr algn="ctr"/>
            <a:r>
              <a:rPr lang="en-US" sz="1050" i="1" dirty="0"/>
              <a:t>credit to Jerome Friedman (STATS 315B)  for this framework</a:t>
            </a:r>
          </a:p>
        </p:txBody>
      </p:sp>
    </p:spTree>
    <p:extLst>
      <p:ext uri="{BB962C8B-B14F-4D97-AF65-F5344CB8AC3E}">
        <p14:creationId xmlns:p14="http://schemas.microsoft.com/office/powerpoint/2010/main" val="159426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P spid="120" grpId="0" animBg="1"/>
      <p:bldP spid="121" grpId="0"/>
      <p:bldP spid="122" grpId="0" animBg="1"/>
      <p:bldP spid="123" grpId="0"/>
      <p:bldP spid="1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ular Callout 3">
            <a:extLst>
              <a:ext uri="{FF2B5EF4-FFF2-40B4-BE49-F238E27FC236}">
                <a16:creationId xmlns:a16="http://schemas.microsoft.com/office/drawing/2014/main" id="{9620134A-8DEA-D228-E95F-8940CB0AC509}"/>
              </a:ext>
            </a:extLst>
          </p:cNvPr>
          <p:cNvSpPr/>
          <p:nvPr/>
        </p:nvSpPr>
        <p:spPr>
          <a:xfrm>
            <a:off x="7640855" y="1029414"/>
            <a:ext cx="914400" cy="224665"/>
          </a:xfrm>
          <a:prstGeom prst="wedgeRectCallout">
            <a:avLst>
              <a:gd name="adj1" fmla="val -69254"/>
              <a:gd name="adj2" fmla="val -23910"/>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457123"/>
            <a:r>
              <a:rPr lang="en-US" sz="1400" dirty="0">
                <a:solidFill>
                  <a:srgbClr val="007C92"/>
                </a:solidFill>
                <a:latin typeface="Source Sans Pro Light" panose="020B0403030403020204" pitchFamily="34" charset="0"/>
                <a:ea typeface="Source Sans Pro Light" panose="020B0403030403020204" pitchFamily="34" charset="0"/>
              </a:rPr>
              <a:t>Feb 2016</a:t>
            </a:r>
          </a:p>
        </p:txBody>
      </p:sp>
      <p:sp>
        <p:nvSpPr>
          <p:cNvPr id="6" name="Rectangular Callout 5">
            <a:extLst>
              <a:ext uri="{FF2B5EF4-FFF2-40B4-BE49-F238E27FC236}">
                <a16:creationId xmlns:a16="http://schemas.microsoft.com/office/drawing/2014/main" id="{A8CF2B0D-94F7-6512-BE88-D5C11AE3437F}"/>
              </a:ext>
            </a:extLst>
          </p:cNvPr>
          <p:cNvSpPr/>
          <p:nvPr/>
        </p:nvSpPr>
        <p:spPr>
          <a:xfrm>
            <a:off x="7640855" y="4977037"/>
            <a:ext cx="914400" cy="224665"/>
          </a:xfrm>
          <a:prstGeom prst="wedgeRectCallout">
            <a:avLst>
              <a:gd name="adj1" fmla="val -67149"/>
              <a:gd name="adj2" fmla="val -22339"/>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457123"/>
            <a:r>
              <a:rPr lang="en-US" sz="1400" dirty="0">
                <a:solidFill>
                  <a:srgbClr val="007C92"/>
                </a:solidFill>
                <a:latin typeface="Source Sans Pro Light" panose="020B0403030403020204" pitchFamily="34" charset="0"/>
                <a:ea typeface="Source Sans Pro Light" panose="020B0403030403020204" pitchFamily="34" charset="0"/>
              </a:rPr>
              <a:t>Mar 2022</a:t>
            </a:r>
          </a:p>
        </p:txBody>
      </p:sp>
      <p:sp>
        <p:nvSpPr>
          <p:cNvPr id="7" name="Rectangular Callout 6">
            <a:extLst>
              <a:ext uri="{FF2B5EF4-FFF2-40B4-BE49-F238E27FC236}">
                <a16:creationId xmlns:a16="http://schemas.microsoft.com/office/drawing/2014/main" id="{645E445B-166B-0631-FB0B-19A15959E0A3}"/>
              </a:ext>
            </a:extLst>
          </p:cNvPr>
          <p:cNvSpPr/>
          <p:nvPr/>
        </p:nvSpPr>
        <p:spPr>
          <a:xfrm>
            <a:off x="7640855" y="3532326"/>
            <a:ext cx="914400" cy="224665"/>
          </a:xfrm>
          <a:prstGeom prst="wedgeRectCallout">
            <a:avLst>
              <a:gd name="adj1" fmla="val -69254"/>
              <a:gd name="adj2" fmla="val -23910"/>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457123"/>
            <a:r>
              <a:rPr lang="en-US" sz="1400" dirty="0">
                <a:solidFill>
                  <a:srgbClr val="007C92"/>
                </a:solidFill>
                <a:latin typeface="Source Sans Pro Light" panose="020B0403030403020204" pitchFamily="34" charset="0"/>
                <a:ea typeface="Source Sans Pro Light" panose="020B0403030403020204" pitchFamily="34" charset="0"/>
              </a:rPr>
              <a:t>Mar 2020</a:t>
            </a:r>
          </a:p>
        </p:txBody>
      </p:sp>
      <p:sp>
        <p:nvSpPr>
          <p:cNvPr id="8" name="Rectangular Callout 7">
            <a:extLst>
              <a:ext uri="{FF2B5EF4-FFF2-40B4-BE49-F238E27FC236}">
                <a16:creationId xmlns:a16="http://schemas.microsoft.com/office/drawing/2014/main" id="{E33126D2-BB3E-B756-C948-DD3D495C767C}"/>
              </a:ext>
            </a:extLst>
          </p:cNvPr>
          <p:cNvSpPr/>
          <p:nvPr/>
        </p:nvSpPr>
        <p:spPr>
          <a:xfrm>
            <a:off x="7640855" y="3043165"/>
            <a:ext cx="914400" cy="224665"/>
          </a:xfrm>
          <a:prstGeom prst="wedgeRectCallout">
            <a:avLst>
              <a:gd name="adj1" fmla="val -69254"/>
              <a:gd name="adj2" fmla="val -23910"/>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457123"/>
            <a:r>
              <a:rPr lang="en-US" sz="1400" dirty="0">
                <a:solidFill>
                  <a:srgbClr val="007C92"/>
                </a:solidFill>
                <a:latin typeface="Source Sans Pro Light" panose="020B0403030403020204" pitchFamily="34" charset="0"/>
                <a:ea typeface="Source Sans Pro Light" panose="020B0403030403020204" pitchFamily="34" charset="0"/>
              </a:rPr>
              <a:t>Jan 2019</a:t>
            </a:r>
          </a:p>
        </p:txBody>
      </p:sp>
      <p:sp>
        <p:nvSpPr>
          <p:cNvPr id="9" name="Rectangular Callout 8">
            <a:extLst>
              <a:ext uri="{FF2B5EF4-FFF2-40B4-BE49-F238E27FC236}">
                <a16:creationId xmlns:a16="http://schemas.microsoft.com/office/drawing/2014/main" id="{7BB4CC31-36FE-8062-3574-A94E733CCA22}"/>
              </a:ext>
            </a:extLst>
          </p:cNvPr>
          <p:cNvSpPr/>
          <p:nvPr/>
        </p:nvSpPr>
        <p:spPr>
          <a:xfrm>
            <a:off x="7640855" y="608470"/>
            <a:ext cx="914400" cy="224665"/>
          </a:xfrm>
          <a:prstGeom prst="wedgeRectCallout">
            <a:avLst>
              <a:gd name="adj1" fmla="val -69253"/>
              <a:gd name="adj2" fmla="val 18080"/>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457123"/>
            <a:r>
              <a:rPr lang="en-US" sz="1400" dirty="0">
                <a:solidFill>
                  <a:srgbClr val="007C92"/>
                </a:solidFill>
                <a:latin typeface="Source Sans Pro Light" panose="020B0403030403020204" pitchFamily="34" charset="0"/>
                <a:ea typeface="Source Sans Pro Light" panose="020B0403030403020204" pitchFamily="34" charset="0"/>
              </a:rPr>
              <a:t>Oct 2015</a:t>
            </a:r>
          </a:p>
        </p:txBody>
      </p:sp>
      <p:sp>
        <p:nvSpPr>
          <p:cNvPr id="10" name="Rectangular Callout 9">
            <a:extLst>
              <a:ext uri="{FF2B5EF4-FFF2-40B4-BE49-F238E27FC236}">
                <a16:creationId xmlns:a16="http://schemas.microsoft.com/office/drawing/2014/main" id="{4A2E55F0-7006-836C-1568-8F393365543B}"/>
              </a:ext>
            </a:extLst>
          </p:cNvPr>
          <p:cNvSpPr/>
          <p:nvPr/>
        </p:nvSpPr>
        <p:spPr>
          <a:xfrm>
            <a:off x="7640855" y="1826216"/>
            <a:ext cx="914400" cy="224665"/>
          </a:xfrm>
          <a:prstGeom prst="wedgeRectCallout">
            <a:avLst>
              <a:gd name="adj1" fmla="val -69254"/>
              <a:gd name="adj2" fmla="val -23910"/>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457123"/>
            <a:r>
              <a:rPr lang="en-US" sz="1400" dirty="0">
                <a:solidFill>
                  <a:srgbClr val="007C92"/>
                </a:solidFill>
                <a:latin typeface="Source Sans Pro Light" panose="020B0403030403020204" pitchFamily="34" charset="0"/>
                <a:ea typeface="Source Sans Pro Light" panose="020B0403030403020204" pitchFamily="34" charset="0"/>
              </a:rPr>
              <a:t>Feb 2017</a:t>
            </a:r>
          </a:p>
        </p:txBody>
      </p:sp>
      <p:graphicFrame>
        <p:nvGraphicFramePr>
          <p:cNvPr id="11" name="Table 5">
            <a:extLst>
              <a:ext uri="{FF2B5EF4-FFF2-40B4-BE49-F238E27FC236}">
                <a16:creationId xmlns:a16="http://schemas.microsoft.com/office/drawing/2014/main" id="{9DAADAF8-B4E5-C0CE-7DDD-BDDE79219C84}"/>
              </a:ext>
            </a:extLst>
          </p:cNvPr>
          <p:cNvGraphicFramePr>
            <a:graphicFrameLocks/>
          </p:cNvGraphicFramePr>
          <p:nvPr>
            <p:extLst>
              <p:ext uri="{D42A27DB-BD31-4B8C-83A1-F6EECF244321}">
                <p14:modId xmlns:p14="http://schemas.microsoft.com/office/powerpoint/2010/main" val="365026234"/>
              </p:ext>
            </p:extLst>
          </p:nvPr>
        </p:nvGraphicFramePr>
        <p:xfrm>
          <a:off x="4572000" y="445533"/>
          <a:ext cx="2830630" cy="5710135"/>
        </p:xfrm>
        <a:graphic>
          <a:graphicData uri="http://schemas.openxmlformats.org/drawingml/2006/table">
            <a:tbl>
              <a:tblPr bandRow="1">
                <a:tableStyleId>{5C22544A-7EE6-4342-B048-85BDC9FD1C3A}</a:tableStyleId>
              </a:tblPr>
              <a:tblGrid>
                <a:gridCol w="426198">
                  <a:extLst>
                    <a:ext uri="{9D8B030D-6E8A-4147-A177-3AD203B41FA5}">
                      <a16:colId xmlns:a16="http://schemas.microsoft.com/office/drawing/2014/main" val="2495497385"/>
                    </a:ext>
                  </a:extLst>
                </a:gridCol>
                <a:gridCol w="2404432">
                  <a:extLst>
                    <a:ext uri="{9D8B030D-6E8A-4147-A177-3AD203B41FA5}">
                      <a16:colId xmlns:a16="http://schemas.microsoft.com/office/drawing/2014/main" val="59961778"/>
                    </a:ext>
                  </a:extLst>
                </a:gridCol>
              </a:tblGrid>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1</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endParaRPr>
                    </a:p>
                  </a:txBody>
                  <a:tcPr marR="9144" marB="9144" anchor="ctr">
                    <a:solidFill>
                      <a:srgbClr val="54284E">
                        <a:alpha val="50196"/>
                      </a:srgb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Needs Statement</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That specifies the problem a model is expected to solve.</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endParaRPr>
                    </a:p>
                  </a:txBody>
                  <a:tcPr marB="9144"/>
                </a:tc>
                <a:extLst>
                  <a:ext uri="{0D108BD9-81ED-4DB2-BD59-A6C34878D82A}">
                    <a16:rowId xmlns:a16="http://schemas.microsoft.com/office/drawing/2014/main" val="453074535"/>
                  </a:ext>
                </a:extLst>
              </a:tr>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2</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endParaRPr>
                    </a:p>
                  </a:txBody>
                  <a:tcPr marR="9144" marB="9144" anchor="ctr">
                    <a:solidFill>
                      <a:schemeClr val="accent1"/>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Use case definition</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Given a prediction, what action would we take?</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endParaRPr>
                    </a:p>
                  </a:txBody>
                  <a:tcPr marB="9144"/>
                </a:tc>
                <a:extLst>
                  <a:ext uri="{0D108BD9-81ED-4DB2-BD59-A6C34878D82A}">
                    <a16:rowId xmlns:a16="http://schemas.microsoft.com/office/drawing/2014/main" val="2170351328"/>
                  </a:ext>
                </a:extLst>
              </a:tr>
              <a:tr h="342469">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3</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Calibri" panose="020F0502020204030204" pitchFamily="34" charset="0"/>
                      </a:endParaRPr>
                    </a:p>
                  </a:txBody>
                  <a:tcPr marR="9144" marB="9144" anchor="ctr">
                    <a:solidFill>
                      <a:schemeClr val="accent1"/>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Model formulation f: X → Y</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Use an existing model or a new one.</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Calibri" panose="020F0502020204030204" pitchFamily="34" charset="0"/>
                      </a:endParaRPr>
                    </a:p>
                  </a:txBody>
                  <a:tcPr marB="9144"/>
                </a:tc>
                <a:extLst>
                  <a:ext uri="{0D108BD9-81ED-4DB2-BD59-A6C34878D82A}">
                    <a16:rowId xmlns:a16="http://schemas.microsoft.com/office/drawing/2014/main" val="3812905721"/>
                  </a:ext>
                </a:extLst>
              </a:tr>
              <a:tr h="342469">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4</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Model dev: Performance</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How do we get the best f: X → Y?</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2105354665"/>
                  </a:ext>
                </a:extLst>
              </a:tr>
              <a:tr h="342469">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5</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Model dev: Fairness</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Is f: X → Y fair?</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3267196607"/>
                  </a:ext>
                </a:extLst>
              </a:tr>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6</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IT feasibility</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How do we get the data in time to make predictions?</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3807918313"/>
                  </a:ext>
                </a:extLst>
              </a:tr>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7</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chemeClr val="accent2">
                        <a:lumMod val="60000"/>
                        <a:lumOff val="40000"/>
                      </a:schemeClr>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[Workflow  / Org / App Integration]</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How do we get the model output back into care workflow?</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2527736566"/>
                  </a:ext>
                </a:extLst>
              </a:tr>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8</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chemeClr val="accent4"/>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Utility assessment</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Given the cost of action, is there net benefit?</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1713811805"/>
                  </a:ext>
                </a:extLst>
              </a:tr>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ysClr val="windowText" lastClr="000000"/>
                          </a:solidFill>
                          <a:effectLst/>
                          <a:uLnTx/>
                          <a:uFillTx/>
                        </a:rPr>
                        <a:t>9</a:t>
                      </a:r>
                      <a:endParaRPr kumimoji="0" lang="en-US" sz="1100" b="1" i="0" u="none" strike="noStrike" kern="1200" cap="none" spc="0" normalizeH="0" baseline="0" noProof="0" dirty="0">
                        <a:ln>
                          <a:noFill/>
                        </a:ln>
                        <a:solidFill>
                          <a:sysClr val="windowText" lastClr="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chemeClr val="accent4"/>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ysClr val="windowText" lastClr="000000"/>
                          </a:solidFill>
                          <a:effectLst/>
                          <a:uLnTx/>
                          <a:uFillTx/>
                        </a:rPr>
                        <a:t>Workload analysis</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ysClr val="windowText" lastClr="000000"/>
                          </a:solidFill>
                          <a:effectLst/>
                          <a:uLnTx/>
                          <a:uFillTx/>
                        </a:rPr>
                        <a:t>Given ‘work capacity’, what net-benefit can we realize?</a:t>
                      </a:r>
                      <a:endParaRPr kumimoji="0" lang="en-US" sz="900" b="0" i="0" u="none" strike="noStrike" kern="1200" cap="none" spc="0" normalizeH="0" baseline="0" noProof="0" dirty="0">
                        <a:ln>
                          <a:noFill/>
                        </a:ln>
                        <a:solidFill>
                          <a:sysClr val="windowText" lastClr="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1357349144"/>
                  </a:ext>
                </a:extLst>
              </a:tr>
              <a:tr h="482251">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chemeClr val="bg1"/>
                          </a:solidFill>
                          <a:effectLst/>
                          <a:uLnTx/>
                          <a:uFillTx/>
                        </a:rPr>
                        <a:t>10</a:t>
                      </a:r>
                      <a:endParaRPr kumimoji="0" lang="en-US" sz="11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rgbClr val="A41F35"/>
                    </a:solidFill>
                  </a:tcPr>
                </a:tc>
                <a:tc>
                  <a:txBody>
                    <a:bodyPr/>
                    <a:lstStyle/>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rgbClr val="000000"/>
                          </a:solidFill>
                          <a:effectLst/>
                          <a:uLnTx/>
                          <a:uFillTx/>
                        </a:rPr>
                        <a:t>Monitoring (workflow, model)</a:t>
                      </a:r>
                    </a:p>
                    <a:p>
                      <a:pPr marL="0"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rgbClr val="000000"/>
                          </a:solidFill>
                          <a:effectLst/>
                          <a:uLnTx/>
                          <a:uFillTx/>
                        </a:rPr>
                        <a:t>Making predictions and monitoring the model as well as workflow.</a:t>
                      </a:r>
                      <a:endParaRPr kumimoji="0" lang="en-US" sz="9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4138234085"/>
                  </a:ext>
                </a:extLst>
              </a:tr>
              <a:tr h="482251">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chemeClr val="bg1"/>
                          </a:solidFill>
                          <a:effectLst/>
                          <a:uLnTx/>
                          <a:uFillTx/>
                        </a:rPr>
                        <a:t>11</a:t>
                      </a:r>
                      <a:endParaRPr kumimoji="0" lang="en-US" sz="11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rgbClr val="A41F35"/>
                    </a:solidFill>
                  </a:tcPr>
                </a:tc>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rgbClr val="000000"/>
                          </a:solidFill>
                          <a:effectLst/>
                          <a:uLnTx/>
                          <a:uFillTx/>
                        </a:rPr>
                        <a:t>Prospective evaluation</a:t>
                      </a:r>
                    </a:p>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rgbClr val="000000"/>
                          </a:solidFill>
                          <a:effectLst/>
                          <a:uLnTx/>
                          <a:uFillTx/>
                        </a:rPr>
                        <a:t>Does the system have the impact we hoped?</a:t>
                      </a:r>
                      <a:endParaRPr kumimoji="0" lang="en-US" sz="9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891430422"/>
                  </a:ext>
                </a:extLst>
              </a:tr>
              <a:tr h="342469">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rgbClr val="000000"/>
                          </a:solidFill>
                          <a:effectLst/>
                          <a:uLnTx/>
                          <a:uFillTx/>
                        </a:rPr>
                        <a:t>12</a:t>
                      </a:r>
                      <a:endParaRPr kumimoji="0" lang="en-US" sz="1100" b="1"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rgbClr val="54284E">
                        <a:alpha val="50196"/>
                      </a:srgbClr>
                    </a:solidFill>
                  </a:tcPr>
                </a:tc>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rgbClr val="000000"/>
                          </a:solidFill>
                          <a:effectLst/>
                          <a:uLnTx/>
                          <a:uFillTx/>
                        </a:rPr>
                        <a:t>Ethical concerns</a:t>
                      </a:r>
                    </a:p>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rgbClr val="000000"/>
                          </a:solidFill>
                          <a:effectLst/>
                          <a:uLnTx/>
                          <a:uFillTx/>
                        </a:rPr>
                        <a:t>Surfaced by stakeholder interviews</a:t>
                      </a:r>
                      <a:endParaRPr kumimoji="0" lang="en-US" sz="9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2832127714"/>
                  </a:ext>
                </a:extLst>
              </a:tr>
              <a:tr h="482251">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1100" b="1" u="none" strike="noStrike" kern="1200" cap="none" spc="0" normalizeH="0" baseline="0" noProof="0" dirty="0">
                          <a:ln>
                            <a:noFill/>
                          </a:ln>
                          <a:solidFill>
                            <a:srgbClr val="000000"/>
                          </a:solidFill>
                          <a:effectLst/>
                          <a:uLnTx/>
                          <a:uFillTx/>
                        </a:rPr>
                        <a:t>13</a:t>
                      </a:r>
                      <a:endParaRPr kumimoji="0" lang="en-US" sz="1100" b="1"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mn-cs"/>
                      </a:endParaRPr>
                    </a:p>
                  </a:txBody>
                  <a:tcPr marR="9144" marB="9144" anchor="ctr">
                    <a:solidFill>
                      <a:srgbClr val="54284E">
                        <a:alpha val="50196"/>
                      </a:srgbClr>
                    </a:solidFill>
                  </a:tcPr>
                </a:tc>
                <a:tc>
                  <a:txBody>
                    <a:bodyPr/>
                    <a:lstStyle/>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1" u="none" strike="noStrike" kern="1200" cap="none" spc="0" normalizeH="0" baseline="0" noProof="0" dirty="0">
                          <a:ln>
                            <a:noFill/>
                          </a:ln>
                          <a:solidFill>
                            <a:srgbClr val="000000"/>
                          </a:solidFill>
                          <a:effectLst/>
                          <a:uLnTx/>
                          <a:uFillTx/>
                        </a:rPr>
                        <a:t>Business case</a:t>
                      </a:r>
                    </a:p>
                    <a:p>
                      <a:pPr marL="11113" marR="0" lvl="0" indent="0" algn="l" defTabSz="761940" rtl="0" eaLnBrk="1" fontAlgn="auto" latinLnBrk="0" hangingPunct="1">
                        <a:lnSpc>
                          <a:spcPct val="100000"/>
                        </a:lnSpc>
                        <a:spcBef>
                          <a:spcPts val="0"/>
                        </a:spcBef>
                        <a:spcAft>
                          <a:spcPts val="0"/>
                        </a:spcAft>
                        <a:buClrTx/>
                        <a:buSzTx/>
                        <a:buFont typeface="Arial" pitchFamily="34" charset="0"/>
                        <a:buNone/>
                        <a:tabLst/>
                        <a:defRPr/>
                      </a:pPr>
                      <a:r>
                        <a:rPr kumimoji="0" lang="en-US" sz="900" b="0" u="none" strike="noStrike" kern="1200" cap="none" spc="0" normalizeH="0" baseline="0" noProof="0" dirty="0">
                          <a:ln>
                            <a:noFill/>
                          </a:ln>
                          <a:solidFill>
                            <a:srgbClr val="000000"/>
                          </a:solidFill>
                          <a:effectLst/>
                          <a:uLnTx/>
                          <a:uFillTx/>
                        </a:rPr>
                        <a:t>Enterprise value given the model, the intervention, and patient mix</a:t>
                      </a:r>
                      <a:endParaRPr kumimoji="0" lang="en-US" sz="900" b="0" i="0" u="none" strike="noStrike" kern="1200" cap="none" spc="0" normalizeH="0" baseline="0" noProof="0" dirty="0">
                        <a:ln>
                          <a:noFill/>
                        </a:ln>
                        <a:solidFill>
                          <a:srgbClr val="000000"/>
                        </a:solidFill>
                        <a:effectLst/>
                        <a:uLnTx/>
                        <a:uFillTx/>
                        <a:latin typeface="Source Sans Pro Light" panose="020B0403030403020204" pitchFamily="34" charset="0"/>
                        <a:ea typeface="Source Sans Pro Light" panose="020B0403030403020204" pitchFamily="34" charset="0"/>
                        <a:cs typeface="+mn-cs"/>
                      </a:endParaRPr>
                    </a:p>
                  </a:txBody>
                  <a:tcPr marB="9144"/>
                </a:tc>
                <a:extLst>
                  <a:ext uri="{0D108BD9-81ED-4DB2-BD59-A6C34878D82A}">
                    <a16:rowId xmlns:a16="http://schemas.microsoft.com/office/drawing/2014/main" val="1726532563"/>
                  </a:ext>
                </a:extLst>
              </a:tr>
            </a:tbl>
          </a:graphicData>
        </a:graphic>
      </p:graphicFrame>
      <p:pic>
        <p:nvPicPr>
          <p:cNvPr id="5" name="Picture 4">
            <a:extLst>
              <a:ext uri="{FF2B5EF4-FFF2-40B4-BE49-F238E27FC236}">
                <a16:creationId xmlns:a16="http://schemas.microsoft.com/office/drawing/2014/main" id="{E070B357-6B95-080B-BC2C-F58949D3718A}"/>
              </a:ext>
            </a:extLst>
          </p:cNvPr>
          <p:cNvPicPr>
            <a:picLocks noChangeAspect="1"/>
          </p:cNvPicPr>
          <p:nvPr/>
        </p:nvPicPr>
        <p:blipFill>
          <a:blip r:embed="rId3">
            <a:alphaModFix amt="35000"/>
          </a:blip>
          <a:stretch>
            <a:fillRect/>
          </a:stretch>
        </p:blipFill>
        <p:spPr>
          <a:xfrm>
            <a:off x="35340" y="3033920"/>
            <a:ext cx="3807082" cy="854395"/>
          </a:xfrm>
          <a:prstGeom prst="rect">
            <a:avLst/>
          </a:prstGeom>
        </p:spPr>
      </p:pic>
      <p:sp>
        <p:nvSpPr>
          <p:cNvPr id="13" name="Freeform 12">
            <a:extLst>
              <a:ext uri="{FF2B5EF4-FFF2-40B4-BE49-F238E27FC236}">
                <a16:creationId xmlns:a16="http://schemas.microsoft.com/office/drawing/2014/main" id="{4CC006FB-6BB5-21AC-74D1-312E46439E90}"/>
              </a:ext>
            </a:extLst>
          </p:cNvPr>
          <p:cNvSpPr/>
          <p:nvPr/>
        </p:nvSpPr>
        <p:spPr>
          <a:xfrm>
            <a:off x="3636580" y="457200"/>
            <a:ext cx="935420" cy="5710136"/>
          </a:xfrm>
          <a:custGeom>
            <a:avLst/>
            <a:gdLst>
              <a:gd name="connsiteX0" fmla="*/ 19455 w 933855"/>
              <a:gd name="connsiteY0" fmla="*/ 2519464 h 5710136"/>
              <a:gd name="connsiteX1" fmla="*/ 933855 w 933855"/>
              <a:gd name="connsiteY1" fmla="*/ 0 h 5710136"/>
              <a:gd name="connsiteX2" fmla="*/ 933855 w 933855"/>
              <a:gd name="connsiteY2" fmla="*/ 5710136 h 5710136"/>
              <a:gd name="connsiteX3" fmla="*/ 0 w 933855"/>
              <a:gd name="connsiteY3" fmla="*/ 3317132 h 5710136"/>
              <a:gd name="connsiteX4" fmla="*/ 19455 w 933855"/>
              <a:gd name="connsiteY4" fmla="*/ 2519464 h 5710136"/>
              <a:gd name="connsiteX0" fmla="*/ 0 w 935420"/>
              <a:gd name="connsiteY0" fmla="*/ 2522967 h 5710136"/>
              <a:gd name="connsiteX1" fmla="*/ 935420 w 935420"/>
              <a:gd name="connsiteY1" fmla="*/ 0 h 5710136"/>
              <a:gd name="connsiteX2" fmla="*/ 935420 w 935420"/>
              <a:gd name="connsiteY2" fmla="*/ 5710136 h 5710136"/>
              <a:gd name="connsiteX3" fmla="*/ 1565 w 935420"/>
              <a:gd name="connsiteY3" fmla="*/ 3317132 h 5710136"/>
              <a:gd name="connsiteX4" fmla="*/ 0 w 935420"/>
              <a:gd name="connsiteY4" fmla="*/ 2522967 h 571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420" h="5710136">
                <a:moveTo>
                  <a:pt x="0" y="2522967"/>
                </a:moveTo>
                <a:lnTo>
                  <a:pt x="935420" y="0"/>
                </a:lnTo>
                <a:lnTo>
                  <a:pt x="935420" y="5710136"/>
                </a:lnTo>
                <a:lnTo>
                  <a:pt x="1565" y="3317132"/>
                </a:lnTo>
                <a:cubicBezTo>
                  <a:pt x="1043" y="3052410"/>
                  <a:pt x="522" y="2787689"/>
                  <a:pt x="0" y="2522967"/>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81CE29BC-A295-7A2D-A8A0-DF31E37CEEF9}"/>
              </a:ext>
            </a:extLst>
          </p:cNvPr>
          <p:cNvSpPr>
            <a:spLocks noGrp="1"/>
          </p:cNvSpPr>
          <p:nvPr>
            <p:ph type="title"/>
          </p:nvPr>
        </p:nvSpPr>
        <p:spPr/>
        <p:txBody>
          <a:bodyPr/>
          <a:lstStyle/>
          <a:p>
            <a:r>
              <a:rPr lang="en-US" dirty="0"/>
              <a:t>Fig. 4, as a table</a:t>
            </a:r>
          </a:p>
        </p:txBody>
      </p:sp>
    </p:spTree>
    <p:extLst>
      <p:ext uri="{BB962C8B-B14F-4D97-AF65-F5344CB8AC3E}">
        <p14:creationId xmlns:p14="http://schemas.microsoft.com/office/powerpoint/2010/main" val="854433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7043-625A-7C43-BAFB-B6BA2F426B2D}"/>
              </a:ext>
            </a:extLst>
          </p:cNvPr>
          <p:cNvSpPr>
            <a:spLocks noGrp="1"/>
          </p:cNvSpPr>
          <p:nvPr>
            <p:ph type="title"/>
          </p:nvPr>
        </p:nvSpPr>
        <p:spPr/>
        <p:txBody>
          <a:bodyPr/>
          <a:lstStyle/>
          <a:p>
            <a:pPr algn="l"/>
            <a:r>
              <a:rPr lang="en-US" dirty="0">
                <a:solidFill>
                  <a:srgbClr val="54284E"/>
                </a:solidFill>
              </a:rPr>
              <a:t>1: Needs statement</a:t>
            </a:r>
          </a:p>
        </p:txBody>
      </p:sp>
      <p:sp>
        <p:nvSpPr>
          <p:cNvPr id="3" name="Content Placeholder 2">
            <a:extLst>
              <a:ext uri="{FF2B5EF4-FFF2-40B4-BE49-F238E27FC236}">
                <a16:creationId xmlns:a16="http://schemas.microsoft.com/office/drawing/2014/main" id="{782260BF-03EE-8745-9DFD-5FBCB239CE25}"/>
              </a:ext>
            </a:extLst>
          </p:cNvPr>
          <p:cNvSpPr>
            <a:spLocks noGrp="1"/>
          </p:cNvSpPr>
          <p:nvPr>
            <p:ph idx="1"/>
          </p:nvPr>
        </p:nvSpPr>
        <p:spPr>
          <a:xfrm>
            <a:off x="426671" y="1905000"/>
            <a:ext cx="4357601" cy="3663044"/>
          </a:xfrm>
        </p:spPr>
        <p:txBody>
          <a:bodyPr>
            <a:normAutofit fontScale="70000" lnSpcReduction="20000"/>
          </a:bodyPr>
          <a:lstStyle/>
          <a:p>
            <a:r>
              <a:rPr lang="en-US" dirty="0"/>
              <a:t>Original needs statement for the ACP project:</a:t>
            </a:r>
          </a:p>
          <a:p>
            <a:pPr lvl="1"/>
            <a:r>
              <a:rPr lang="en-US" dirty="0"/>
              <a:t>PROBLEM: patients fail to have their wishes carried out at their end of life and this translates in an overuse of aggressive care.</a:t>
            </a:r>
          </a:p>
          <a:p>
            <a:pPr lvl="1"/>
            <a:r>
              <a:rPr lang="en-US" dirty="0"/>
              <a:t>OUTCOME: increase the rate of advance care planning received by patients who need it the most.</a:t>
            </a:r>
          </a:p>
          <a:p>
            <a:r>
              <a:rPr lang="en-US" dirty="0"/>
              <a:t>A model can only help address a piece of the problem, leading to a refined version:</a:t>
            </a:r>
          </a:p>
          <a:p>
            <a:pPr lvl="1"/>
            <a:r>
              <a:rPr lang="en-US" dirty="0"/>
              <a:t>PROBLEM: physician referrals and manual chart reviews fail to target the patients who may benefit from palliative care with an objective criterion.</a:t>
            </a:r>
          </a:p>
          <a:p>
            <a:pPr lvl="1"/>
            <a:r>
              <a:rPr lang="en-US" dirty="0"/>
              <a:t>OUTCOME: increase the rate of advance care planning received by patients 6 months before they pass away.</a:t>
            </a:r>
          </a:p>
          <a:p>
            <a:endParaRPr lang="en-US" dirty="0"/>
          </a:p>
        </p:txBody>
      </p:sp>
      <p:sp>
        <p:nvSpPr>
          <p:cNvPr id="4" name="Slide Number Placeholder 3">
            <a:extLst>
              <a:ext uri="{FF2B5EF4-FFF2-40B4-BE49-F238E27FC236}">
                <a16:creationId xmlns:a16="http://schemas.microsoft.com/office/drawing/2014/main" id="{C482BB28-05AE-3141-887D-3D2ED9447104}"/>
              </a:ext>
            </a:extLst>
          </p:cNvPr>
          <p:cNvSpPr>
            <a:spLocks noGrp="1"/>
          </p:cNvSpPr>
          <p:nvPr>
            <p:ph type="sldNum" sz="quarter" idx="12"/>
          </p:nvPr>
        </p:nvSpPr>
        <p:spPr/>
        <p:txBody>
          <a:bodyPr/>
          <a:lstStyle/>
          <a:p>
            <a:pPr defTabSz="457123"/>
            <a:fld id="{2066355A-084C-D24E-9AD2-7E4FC41EA627}" type="slidenum">
              <a:rPr lang="en-US"/>
              <a:pPr defTabSz="457123"/>
              <a:t>21</a:t>
            </a:fld>
            <a:endParaRPr lang="en-US"/>
          </a:p>
        </p:txBody>
      </p:sp>
      <p:pic>
        <p:nvPicPr>
          <p:cNvPr id="5" name="Picture 4">
            <a:extLst>
              <a:ext uri="{FF2B5EF4-FFF2-40B4-BE49-F238E27FC236}">
                <a16:creationId xmlns:a16="http://schemas.microsoft.com/office/drawing/2014/main" id="{566D00A5-8D7A-A949-8F69-3D399A7DDDC6}"/>
              </a:ext>
            </a:extLst>
          </p:cNvPr>
          <p:cNvPicPr>
            <a:picLocks/>
          </p:cNvPicPr>
          <p:nvPr/>
        </p:nvPicPr>
        <p:blipFill rotWithShape="1">
          <a:blip r:embed="rId3"/>
          <a:srcRect l="11546" r="10834" b="24424"/>
          <a:stretch/>
        </p:blipFill>
        <p:spPr>
          <a:xfrm>
            <a:off x="7796075" y="875714"/>
            <a:ext cx="914400" cy="914400"/>
          </a:xfrm>
          <a:prstGeom prst="ellipse">
            <a:avLst/>
          </a:prstGeom>
          <a:ln w="6350">
            <a:solidFill>
              <a:sysClr val="windowText" lastClr="000000"/>
            </a:solidFill>
          </a:ln>
        </p:spPr>
      </p:pic>
      <p:sp>
        <p:nvSpPr>
          <p:cNvPr id="6" name="TextBox 5">
            <a:extLst>
              <a:ext uri="{FF2B5EF4-FFF2-40B4-BE49-F238E27FC236}">
                <a16:creationId xmlns:a16="http://schemas.microsoft.com/office/drawing/2014/main" id="{5420E4E5-5E4F-9142-8AAB-A1E159F29458}"/>
              </a:ext>
            </a:extLst>
          </p:cNvPr>
          <p:cNvSpPr txBox="1"/>
          <p:nvPr/>
        </p:nvSpPr>
        <p:spPr>
          <a:xfrm>
            <a:off x="7610222" y="1776269"/>
            <a:ext cx="124745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Stephanie Harman</a:t>
            </a:r>
          </a:p>
        </p:txBody>
      </p:sp>
      <p:pic>
        <p:nvPicPr>
          <p:cNvPr id="7" name="Picture 6">
            <a:extLst>
              <a:ext uri="{FF2B5EF4-FFF2-40B4-BE49-F238E27FC236}">
                <a16:creationId xmlns:a16="http://schemas.microsoft.com/office/drawing/2014/main" id="{3C0AAF46-6BC0-B54E-9CDF-FF6747F30700}"/>
              </a:ext>
            </a:extLst>
          </p:cNvPr>
          <p:cNvPicPr>
            <a:picLocks noChangeAspect="1"/>
          </p:cNvPicPr>
          <p:nvPr/>
        </p:nvPicPr>
        <p:blipFill>
          <a:blip r:embed="rId4"/>
          <a:stretch>
            <a:fillRect/>
          </a:stretch>
        </p:blipFill>
        <p:spPr>
          <a:xfrm>
            <a:off x="4939882" y="2171701"/>
            <a:ext cx="4204119" cy="2352813"/>
          </a:xfrm>
          <a:prstGeom prst="rect">
            <a:avLst/>
          </a:prstGeom>
        </p:spPr>
      </p:pic>
      <p:sp>
        <p:nvSpPr>
          <p:cNvPr id="9" name="TextBox 8">
            <a:extLst>
              <a:ext uri="{FF2B5EF4-FFF2-40B4-BE49-F238E27FC236}">
                <a16:creationId xmlns:a16="http://schemas.microsoft.com/office/drawing/2014/main" id="{9645986C-3591-A549-80CF-7D5551A5A53D}"/>
              </a:ext>
            </a:extLst>
          </p:cNvPr>
          <p:cNvSpPr txBox="1"/>
          <p:nvPr/>
        </p:nvSpPr>
        <p:spPr>
          <a:xfrm>
            <a:off x="4945024" y="4643385"/>
            <a:ext cx="4198977" cy="215444"/>
          </a:xfrm>
          <a:prstGeom prst="rect">
            <a:avLst/>
          </a:prstGeom>
          <a:noFill/>
        </p:spPr>
        <p:txBody>
          <a:bodyPr wrap="square" lIns="0" rIns="0">
            <a:spAutoFit/>
          </a:bodyPr>
          <a:lstStyle/>
          <a:p>
            <a:pPr algn="ctr" defTabSz="457123"/>
            <a:r>
              <a:rPr lang="en-US" sz="800" dirty="0">
                <a:solidFill>
                  <a:srgbClr val="000000"/>
                </a:solidFill>
                <a:latin typeface="Source Sans Pro Light" panose="020B0403030403020204" pitchFamily="34" charset="0"/>
                <a:ea typeface="Source Sans Pro Light" panose="020B0403030403020204" pitchFamily="34" charset="0"/>
              </a:rPr>
              <a:t>https://</a:t>
            </a:r>
            <a:r>
              <a:rPr lang="en-US" sz="800" dirty="0" err="1">
                <a:solidFill>
                  <a:srgbClr val="000000"/>
                </a:solidFill>
                <a:latin typeface="Source Sans Pro Light" panose="020B0403030403020204" pitchFamily="34" charset="0"/>
                <a:ea typeface="Source Sans Pro Light" panose="020B0403030403020204" pitchFamily="34" charset="0"/>
              </a:rPr>
              <a:t>stanmed.stanford.edu</a:t>
            </a:r>
            <a:r>
              <a:rPr lang="en-US" sz="800" dirty="0">
                <a:solidFill>
                  <a:srgbClr val="000000"/>
                </a:solidFill>
                <a:latin typeface="Source Sans Pro Light" panose="020B0403030403020204" pitchFamily="34" charset="0"/>
                <a:ea typeface="Source Sans Pro Light" panose="020B0403030403020204" pitchFamily="34" charset="0"/>
              </a:rPr>
              <a:t>/2018summer/artificial-intelligence-puts-humanity-health-</a:t>
            </a:r>
            <a:r>
              <a:rPr lang="en-US" sz="800" dirty="0" err="1">
                <a:solidFill>
                  <a:srgbClr val="000000"/>
                </a:solidFill>
                <a:latin typeface="Source Sans Pro Light" panose="020B0403030403020204" pitchFamily="34" charset="0"/>
                <a:ea typeface="Source Sans Pro Light" panose="020B0403030403020204" pitchFamily="34" charset="0"/>
              </a:rPr>
              <a:t>care.html</a:t>
            </a:r>
            <a:endParaRPr lang="en-US" sz="800" dirty="0">
              <a:solidFill>
                <a:srgbClr val="000000"/>
              </a:solidFill>
              <a:latin typeface="Source Sans Pro Light" panose="020B0403030403020204" pitchFamily="34" charset="0"/>
              <a:ea typeface="Source Sans Pro Light" panose="020B0403030403020204" pitchFamily="34" charset="0"/>
            </a:endParaRPr>
          </a:p>
        </p:txBody>
      </p:sp>
      <p:pic>
        <p:nvPicPr>
          <p:cNvPr id="3076" name="Picture 4">
            <a:extLst>
              <a:ext uri="{FF2B5EF4-FFF2-40B4-BE49-F238E27FC236}">
                <a16:creationId xmlns:a16="http://schemas.microsoft.com/office/drawing/2014/main" id="{E0C1BC38-51D2-6154-8C19-D630B47A4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1270" y="875714"/>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11E6F0-AE9E-DEF1-16D6-2A953FF2F518}"/>
              </a:ext>
            </a:extLst>
          </p:cNvPr>
          <p:cNvSpPr txBox="1"/>
          <p:nvPr/>
        </p:nvSpPr>
        <p:spPr>
          <a:xfrm>
            <a:off x="6791056" y="1776268"/>
            <a:ext cx="779381"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Lisa Shieh</a:t>
            </a:r>
          </a:p>
        </p:txBody>
      </p:sp>
    </p:spTree>
    <p:extLst>
      <p:ext uri="{BB962C8B-B14F-4D97-AF65-F5344CB8AC3E}">
        <p14:creationId xmlns:p14="http://schemas.microsoft.com/office/powerpoint/2010/main" val="3446235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A7B7-7001-7247-8AF8-FF963D27CD7F}"/>
              </a:ext>
            </a:extLst>
          </p:cNvPr>
          <p:cNvSpPr>
            <a:spLocks noGrp="1"/>
          </p:cNvSpPr>
          <p:nvPr>
            <p:ph type="title"/>
          </p:nvPr>
        </p:nvSpPr>
        <p:spPr/>
        <p:txBody>
          <a:bodyPr/>
          <a:lstStyle/>
          <a:p>
            <a:r>
              <a:rPr lang="en-US" dirty="0">
                <a:solidFill>
                  <a:schemeClr val="accent1"/>
                </a:solidFill>
              </a:rPr>
              <a:t>2: Use case definition</a:t>
            </a:r>
          </a:p>
        </p:txBody>
      </p:sp>
      <p:sp>
        <p:nvSpPr>
          <p:cNvPr id="5" name="Content Placeholder 4">
            <a:extLst>
              <a:ext uri="{FF2B5EF4-FFF2-40B4-BE49-F238E27FC236}">
                <a16:creationId xmlns:a16="http://schemas.microsoft.com/office/drawing/2014/main" id="{1A2FB6F4-CB1E-DB49-ACBF-145699CAECAD}"/>
              </a:ext>
            </a:extLst>
          </p:cNvPr>
          <p:cNvSpPr>
            <a:spLocks noGrp="1"/>
          </p:cNvSpPr>
          <p:nvPr>
            <p:ph sz="half" idx="1"/>
          </p:nvPr>
        </p:nvSpPr>
        <p:spPr>
          <a:xfrm>
            <a:off x="210770" y="2298687"/>
            <a:ext cx="4069130" cy="952500"/>
          </a:xfrm>
        </p:spPr>
        <p:txBody>
          <a:bodyPr/>
          <a:lstStyle/>
          <a:p>
            <a:pPr marL="0" indent="0" algn="ctr">
              <a:buNone/>
            </a:pPr>
            <a:r>
              <a:rPr lang="en-US" dirty="0"/>
              <a:t>Advance Care Planning: too little, too late</a:t>
            </a:r>
          </a:p>
        </p:txBody>
      </p:sp>
      <p:sp>
        <p:nvSpPr>
          <p:cNvPr id="6" name="Content Placeholder 5">
            <a:extLst>
              <a:ext uri="{FF2B5EF4-FFF2-40B4-BE49-F238E27FC236}">
                <a16:creationId xmlns:a16="http://schemas.microsoft.com/office/drawing/2014/main" id="{F9CE3E17-86ED-8249-BD49-20354319FA02}"/>
              </a:ext>
            </a:extLst>
          </p:cNvPr>
          <p:cNvSpPr>
            <a:spLocks noGrp="1"/>
          </p:cNvSpPr>
          <p:nvPr>
            <p:ph sz="half" idx="2"/>
          </p:nvPr>
        </p:nvSpPr>
        <p:spPr>
          <a:xfrm>
            <a:off x="4572000" y="2298688"/>
            <a:ext cx="4038600" cy="965223"/>
          </a:xfrm>
        </p:spPr>
        <p:txBody>
          <a:bodyPr/>
          <a:lstStyle/>
          <a:p>
            <a:pPr marL="0" indent="0" algn="ctr">
              <a:buNone/>
            </a:pPr>
            <a:r>
              <a:rPr lang="en-US" dirty="0"/>
              <a:t>The workflow: 21 steps, 7 handoffs, 48 </a:t>
            </a:r>
            <a:r>
              <a:rPr lang="en-US" dirty="0" err="1"/>
              <a:t>hrs</a:t>
            </a:r>
            <a:endParaRPr lang="en-US" dirty="0"/>
          </a:p>
        </p:txBody>
      </p:sp>
      <p:sp>
        <p:nvSpPr>
          <p:cNvPr id="4" name="Slide Number Placeholder 3">
            <a:extLst>
              <a:ext uri="{FF2B5EF4-FFF2-40B4-BE49-F238E27FC236}">
                <a16:creationId xmlns:a16="http://schemas.microsoft.com/office/drawing/2014/main" id="{5C9F952F-1CE9-374B-A60E-9B2CFB1673C5}"/>
              </a:ext>
            </a:extLst>
          </p:cNvPr>
          <p:cNvSpPr>
            <a:spLocks noGrp="1"/>
          </p:cNvSpPr>
          <p:nvPr>
            <p:ph type="sldNum" sz="quarter" idx="12"/>
          </p:nvPr>
        </p:nvSpPr>
        <p:spPr/>
        <p:txBody>
          <a:bodyPr/>
          <a:lstStyle/>
          <a:p>
            <a:pPr defTabSz="457123">
              <a:defRPr/>
            </a:pPr>
            <a:fld id="{2066355A-084C-D24E-9AD2-7E4FC41EA627}" type="slidenum">
              <a:rPr lang="en-US"/>
              <a:pPr defTabSz="457123">
                <a:defRPr/>
              </a:pPr>
              <a:t>22</a:t>
            </a:fld>
            <a:endParaRPr lang="en-US"/>
          </a:p>
        </p:txBody>
      </p:sp>
      <p:pic>
        <p:nvPicPr>
          <p:cNvPr id="7" name="Picture 6">
            <a:extLst>
              <a:ext uri="{FF2B5EF4-FFF2-40B4-BE49-F238E27FC236}">
                <a16:creationId xmlns:a16="http://schemas.microsoft.com/office/drawing/2014/main" id="{B7E4318D-2B1F-DD4C-809C-7B3C0E6E8186}"/>
              </a:ext>
            </a:extLst>
          </p:cNvPr>
          <p:cNvPicPr>
            <a:picLocks noChangeAspect="1"/>
          </p:cNvPicPr>
          <p:nvPr/>
        </p:nvPicPr>
        <p:blipFill>
          <a:blip r:embed="rId3"/>
          <a:stretch>
            <a:fillRect/>
          </a:stretch>
        </p:blipFill>
        <p:spPr>
          <a:xfrm>
            <a:off x="670247" y="3251187"/>
            <a:ext cx="3150177" cy="2038350"/>
          </a:xfrm>
          <a:prstGeom prst="rect">
            <a:avLst/>
          </a:prstGeom>
        </p:spPr>
      </p:pic>
      <p:pic>
        <p:nvPicPr>
          <p:cNvPr id="11" name="Picture 10">
            <a:extLst>
              <a:ext uri="{FF2B5EF4-FFF2-40B4-BE49-F238E27FC236}">
                <a16:creationId xmlns:a16="http://schemas.microsoft.com/office/drawing/2014/main" id="{EC041294-F8C6-1B47-AA1A-4D4E75A8FA09}"/>
              </a:ext>
            </a:extLst>
          </p:cNvPr>
          <p:cNvPicPr>
            <a:picLocks noChangeAspect="1"/>
          </p:cNvPicPr>
          <p:nvPr/>
        </p:nvPicPr>
        <p:blipFill>
          <a:blip r:embed="rId4"/>
          <a:stretch>
            <a:fillRect/>
          </a:stretch>
        </p:blipFill>
        <p:spPr>
          <a:xfrm>
            <a:off x="4826484" y="3254995"/>
            <a:ext cx="3492017" cy="1927412"/>
          </a:xfrm>
          <a:prstGeom prst="rect">
            <a:avLst/>
          </a:prstGeom>
        </p:spPr>
      </p:pic>
      <p:pic>
        <p:nvPicPr>
          <p:cNvPr id="9" name="Picture 8">
            <a:extLst>
              <a:ext uri="{FF2B5EF4-FFF2-40B4-BE49-F238E27FC236}">
                <a16:creationId xmlns:a16="http://schemas.microsoft.com/office/drawing/2014/main" id="{D2540191-FE21-804C-9076-DC1006A1F49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729630" y="853440"/>
            <a:ext cx="914604" cy="917466"/>
          </a:xfrm>
          <a:prstGeom prst="ellipse">
            <a:avLst/>
          </a:prstGeom>
          <a:ln w="6350">
            <a:solidFill>
              <a:srgbClr val="000000"/>
            </a:solidFill>
          </a:ln>
        </p:spPr>
      </p:pic>
      <p:sp>
        <p:nvSpPr>
          <p:cNvPr id="10" name="TextBox 9">
            <a:extLst>
              <a:ext uri="{FF2B5EF4-FFF2-40B4-BE49-F238E27FC236}">
                <a16:creationId xmlns:a16="http://schemas.microsoft.com/office/drawing/2014/main" id="{30C561CA-A510-9545-9012-67DBD21ECC3A}"/>
              </a:ext>
            </a:extLst>
          </p:cNvPr>
          <p:cNvSpPr txBox="1"/>
          <p:nvPr/>
        </p:nvSpPr>
        <p:spPr>
          <a:xfrm>
            <a:off x="6826096" y="1749394"/>
            <a:ext cx="721672" cy="247047"/>
          </a:xfrm>
          <a:prstGeom prst="rect">
            <a:avLst/>
          </a:prstGeom>
          <a:noFill/>
        </p:spPr>
        <p:txBody>
          <a:bodyPr wrap="none" rtlCol="0">
            <a:spAutoFit/>
          </a:bodyPr>
          <a:lstStyle/>
          <a:p>
            <a:pPr defTabSz="457123"/>
            <a:r>
              <a:rPr lang="en-US" sz="1000" dirty="0">
                <a:solidFill>
                  <a:srgbClr val="000000"/>
                </a:solidFill>
                <a:latin typeface="Arial" panose="020B0604020202020204" pitchFamily="34" charset="0"/>
                <a:cs typeface="Arial" panose="020B0604020202020204" pitchFamily="34" charset="0"/>
              </a:rPr>
              <a:t>Ken Jung</a:t>
            </a:r>
          </a:p>
        </p:txBody>
      </p:sp>
      <p:pic>
        <p:nvPicPr>
          <p:cNvPr id="1026" name="Picture 2" descr="Margaret Smith">
            <a:extLst>
              <a:ext uri="{FF2B5EF4-FFF2-40B4-BE49-F238E27FC236}">
                <a16:creationId xmlns:a16="http://schemas.microsoft.com/office/drawing/2014/main" id="{9817CF06-7AFA-274A-AA87-FECE95EF9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700" y="857171"/>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54F7FF-88ED-6C4F-A5F5-7C9EC20C3864}"/>
              </a:ext>
            </a:extLst>
          </p:cNvPr>
          <p:cNvSpPr txBox="1"/>
          <p:nvPr/>
        </p:nvSpPr>
        <p:spPr>
          <a:xfrm>
            <a:off x="7699318" y="1745586"/>
            <a:ext cx="1058303" cy="246221"/>
          </a:xfrm>
          <a:prstGeom prst="rect">
            <a:avLst/>
          </a:prstGeom>
          <a:noFill/>
        </p:spPr>
        <p:txBody>
          <a:bodyPr wrap="none" rtlCol="0">
            <a:spAutoFit/>
          </a:bodyPr>
          <a:lstStyle/>
          <a:p>
            <a:pPr defTabSz="457123"/>
            <a:r>
              <a:rPr lang="en-US" sz="1000" dirty="0">
                <a:solidFill>
                  <a:srgbClr val="000000"/>
                </a:solidFill>
                <a:latin typeface="Arial" panose="020B0604020202020204" pitchFamily="34" charset="0"/>
                <a:cs typeface="Arial" panose="020B0604020202020204" pitchFamily="34" charset="0"/>
              </a:rPr>
              <a:t>Margaret Smith</a:t>
            </a:r>
          </a:p>
        </p:txBody>
      </p:sp>
    </p:spTree>
    <p:extLst>
      <p:ext uri="{BB962C8B-B14F-4D97-AF65-F5344CB8AC3E}">
        <p14:creationId xmlns:p14="http://schemas.microsoft.com/office/powerpoint/2010/main" val="605003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A7B7-7001-7247-8AF8-FF963D27CD7F}"/>
              </a:ext>
            </a:extLst>
          </p:cNvPr>
          <p:cNvSpPr>
            <a:spLocks noGrp="1"/>
          </p:cNvSpPr>
          <p:nvPr>
            <p:ph type="title"/>
          </p:nvPr>
        </p:nvSpPr>
        <p:spPr/>
        <p:txBody>
          <a:bodyPr/>
          <a:lstStyle/>
          <a:p>
            <a:r>
              <a:rPr lang="en-US" dirty="0">
                <a:solidFill>
                  <a:schemeClr val="accent1"/>
                </a:solidFill>
              </a:rPr>
              <a:t>3: Model formulation</a:t>
            </a:r>
          </a:p>
        </p:txBody>
      </p:sp>
      <p:sp>
        <p:nvSpPr>
          <p:cNvPr id="5" name="Content Placeholder 4">
            <a:extLst>
              <a:ext uri="{FF2B5EF4-FFF2-40B4-BE49-F238E27FC236}">
                <a16:creationId xmlns:a16="http://schemas.microsoft.com/office/drawing/2014/main" id="{1A2FB6F4-CB1E-DB49-ACBF-145699CAECAD}"/>
              </a:ext>
            </a:extLst>
          </p:cNvPr>
          <p:cNvSpPr>
            <a:spLocks noGrp="1"/>
          </p:cNvSpPr>
          <p:nvPr>
            <p:ph sz="half" idx="1"/>
          </p:nvPr>
        </p:nvSpPr>
        <p:spPr/>
        <p:txBody>
          <a:bodyPr/>
          <a:lstStyle/>
          <a:p>
            <a:pPr marL="0" indent="0" algn="ctr">
              <a:buNone/>
            </a:pPr>
            <a:r>
              <a:rPr lang="en-US" dirty="0"/>
              <a:t>Model formulation: Predicting a surrogate event</a:t>
            </a:r>
          </a:p>
        </p:txBody>
      </p:sp>
      <p:sp>
        <p:nvSpPr>
          <p:cNvPr id="9" name="Content Placeholder 8">
            <a:extLst>
              <a:ext uri="{FF2B5EF4-FFF2-40B4-BE49-F238E27FC236}">
                <a16:creationId xmlns:a16="http://schemas.microsoft.com/office/drawing/2014/main" id="{26BBFBAA-CC23-1D4C-979C-E7590A126A49}"/>
              </a:ext>
            </a:extLst>
          </p:cNvPr>
          <p:cNvSpPr>
            <a:spLocks noGrp="1"/>
          </p:cNvSpPr>
          <p:nvPr>
            <p:ph sz="half" idx="2"/>
          </p:nvPr>
        </p:nvSpPr>
        <p:spPr/>
        <p:txBody>
          <a:bodyPr/>
          <a:lstStyle/>
          <a:p>
            <a:pPr marL="0" indent="0">
              <a:buNone/>
            </a:pPr>
            <a:endParaRPr lang="en-US" dirty="0"/>
          </a:p>
          <a:p>
            <a:pPr marL="0" indent="0">
              <a:buNone/>
            </a:pPr>
            <a:endParaRPr lang="en-US" dirty="0"/>
          </a:p>
          <a:p>
            <a:pPr marL="0" indent="0" algn="ctr">
              <a:buNone/>
            </a:pPr>
            <a:r>
              <a:rPr lang="en-US" sz="2000" dirty="0"/>
              <a:t>EPIC End of life Index evaluation, should ideally have occurred here!</a:t>
            </a:r>
          </a:p>
        </p:txBody>
      </p:sp>
      <p:sp>
        <p:nvSpPr>
          <p:cNvPr id="4" name="Slide Number Placeholder 3">
            <a:extLst>
              <a:ext uri="{FF2B5EF4-FFF2-40B4-BE49-F238E27FC236}">
                <a16:creationId xmlns:a16="http://schemas.microsoft.com/office/drawing/2014/main" id="{5C9F952F-1CE9-374B-A60E-9B2CFB1673C5}"/>
              </a:ext>
            </a:extLst>
          </p:cNvPr>
          <p:cNvSpPr>
            <a:spLocks noGrp="1"/>
          </p:cNvSpPr>
          <p:nvPr>
            <p:ph type="sldNum" sz="quarter" idx="12"/>
          </p:nvPr>
        </p:nvSpPr>
        <p:spPr/>
        <p:txBody>
          <a:bodyPr/>
          <a:lstStyle/>
          <a:p>
            <a:pPr defTabSz="457123">
              <a:defRPr/>
            </a:pPr>
            <a:fld id="{2066355A-084C-D24E-9AD2-7E4FC41EA627}" type="slidenum">
              <a:rPr lang="en-US"/>
              <a:pPr defTabSz="457123">
                <a:defRPr/>
              </a:pPr>
              <a:t>23</a:t>
            </a:fld>
            <a:endParaRPr lang="en-US"/>
          </a:p>
        </p:txBody>
      </p:sp>
      <p:pic>
        <p:nvPicPr>
          <p:cNvPr id="3" name="Picture 2">
            <a:extLst>
              <a:ext uri="{FF2B5EF4-FFF2-40B4-BE49-F238E27FC236}">
                <a16:creationId xmlns:a16="http://schemas.microsoft.com/office/drawing/2014/main" id="{1BE74BB3-29F6-F64E-9E54-266203A06AEB}"/>
              </a:ext>
            </a:extLst>
          </p:cNvPr>
          <p:cNvPicPr>
            <a:picLocks noChangeAspect="1"/>
          </p:cNvPicPr>
          <p:nvPr/>
        </p:nvPicPr>
        <p:blipFill>
          <a:blip r:embed="rId3"/>
          <a:stretch>
            <a:fillRect/>
          </a:stretch>
        </p:blipFill>
        <p:spPr>
          <a:xfrm>
            <a:off x="320757" y="3587003"/>
            <a:ext cx="4137426" cy="952501"/>
          </a:xfrm>
          <a:prstGeom prst="rect">
            <a:avLst/>
          </a:prstGeom>
        </p:spPr>
      </p:pic>
      <p:pic>
        <p:nvPicPr>
          <p:cNvPr id="7" name="Picture 6">
            <a:extLst>
              <a:ext uri="{FF2B5EF4-FFF2-40B4-BE49-F238E27FC236}">
                <a16:creationId xmlns:a16="http://schemas.microsoft.com/office/drawing/2014/main" id="{72332045-62E9-0147-9C86-6123805004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731968" y="854095"/>
            <a:ext cx="914604" cy="917466"/>
          </a:xfrm>
          <a:prstGeom prst="ellipse">
            <a:avLst/>
          </a:prstGeom>
          <a:ln w="6350">
            <a:solidFill>
              <a:sysClr val="windowText" lastClr="000000"/>
            </a:solidFill>
          </a:ln>
        </p:spPr>
      </p:pic>
      <p:sp>
        <p:nvSpPr>
          <p:cNvPr id="8" name="TextBox 7">
            <a:extLst>
              <a:ext uri="{FF2B5EF4-FFF2-40B4-BE49-F238E27FC236}">
                <a16:creationId xmlns:a16="http://schemas.microsoft.com/office/drawing/2014/main" id="{EAF25461-7FD9-2A42-92CB-1DDF83A02D05}"/>
              </a:ext>
            </a:extLst>
          </p:cNvPr>
          <p:cNvSpPr txBox="1"/>
          <p:nvPr/>
        </p:nvSpPr>
        <p:spPr>
          <a:xfrm>
            <a:off x="6828434" y="1750049"/>
            <a:ext cx="721672" cy="247047"/>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Ken Jung</a:t>
            </a:r>
          </a:p>
        </p:txBody>
      </p:sp>
      <p:pic>
        <p:nvPicPr>
          <p:cNvPr id="10" name="Picture 9">
            <a:extLst>
              <a:ext uri="{FF2B5EF4-FFF2-40B4-BE49-F238E27FC236}">
                <a16:creationId xmlns:a16="http://schemas.microsoft.com/office/drawing/2014/main" id="{E0148135-A197-874D-A7A7-F0CBAE1E2006}"/>
              </a:ext>
            </a:extLst>
          </p:cNvPr>
          <p:cNvPicPr>
            <a:picLocks noChangeAspect="1"/>
          </p:cNvPicPr>
          <p:nvPr/>
        </p:nvPicPr>
        <p:blipFill>
          <a:blip r:embed="rId5"/>
          <a:stretch>
            <a:fillRect/>
          </a:stretch>
        </p:blipFill>
        <p:spPr>
          <a:xfrm>
            <a:off x="7771585" y="841902"/>
            <a:ext cx="914400" cy="914400"/>
          </a:xfrm>
          <a:prstGeom prst="ellipse">
            <a:avLst/>
          </a:prstGeom>
          <a:ln w="6350">
            <a:solidFill>
              <a:sysClr val="windowText" lastClr="000000"/>
            </a:solidFill>
          </a:ln>
        </p:spPr>
      </p:pic>
      <p:sp>
        <p:nvSpPr>
          <p:cNvPr id="11" name="TextBox 10">
            <a:extLst>
              <a:ext uri="{FF2B5EF4-FFF2-40B4-BE49-F238E27FC236}">
                <a16:creationId xmlns:a16="http://schemas.microsoft.com/office/drawing/2014/main" id="{C5F83B58-D6AB-334A-96F7-9479CC1377B0}"/>
              </a:ext>
            </a:extLst>
          </p:cNvPr>
          <p:cNvSpPr txBox="1"/>
          <p:nvPr/>
        </p:nvSpPr>
        <p:spPr>
          <a:xfrm>
            <a:off x="7811087" y="1732986"/>
            <a:ext cx="870751"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Anand Avati</a:t>
            </a:r>
          </a:p>
        </p:txBody>
      </p:sp>
    </p:spTree>
    <p:extLst>
      <p:ext uri="{BB962C8B-B14F-4D97-AF65-F5344CB8AC3E}">
        <p14:creationId xmlns:p14="http://schemas.microsoft.com/office/powerpoint/2010/main" val="8023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A7B7-7001-7247-8AF8-FF963D27CD7F}"/>
              </a:ext>
            </a:extLst>
          </p:cNvPr>
          <p:cNvSpPr>
            <a:spLocks noGrp="1"/>
          </p:cNvSpPr>
          <p:nvPr>
            <p:ph type="title"/>
          </p:nvPr>
        </p:nvSpPr>
        <p:spPr/>
        <p:txBody>
          <a:bodyPr>
            <a:normAutofit/>
          </a:bodyPr>
          <a:lstStyle/>
          <a:p>
            <a:pPr algn="l"/>
            <a:r>
              <a:rPr lang="en-US" dirty="0">
                <a:solidFill>
                  <a:schemeClr val="accent2"/>
                </a:solidFill>
              </a:rPr>
              <a:t>4: Model dev: Performance</a:t>
            </a:r>
          </a:p>
        </p:txBody>
      </p:sp>
      <p:sp>
        <p:nvSpPr>
          <p:cNvPr id="5" name="Content Placeholder 4">
            <a:extLst>
              <a:ext uri="{FF2B5EF4-FFF2-40B4-BE49-F238E27FC236}">
                <a16:creationId xmlns:a16="http://schemas.microsoft.com/office/drawing/2014/main" id="{1A2FB6F4-CB1E-DB49-ACBF-145699CAECAD}"/>
              </a:ext>
            </a:extLst>
          </p:cNvPr>
          <p:cNvSpPr>
            <a:spLocks noGrp="1"/>
          </p:cNvSpPr>
          <p:nvPr>
            <p:ph idx="1"/>
          </p:nvPr>
        </p:nvSpPr>
        <p:spPr>
          <a:xfrm>
            <a:off x="426670" y="2082439"/>
            <a:ext cx="4236770" cy="3258739"/>
          </a:xfrm>
        </p:spPr>
        <p:txBody>
          <a:bodyPr>
            <a:normAutofit lnSpcReduction="10000"/>
          </a:bodyPr>
          <a:lstStyle/>
          <a:p>
            <a:r>
              <a:rPr lang="en-US" dirty="0"/>
              <a:t>Multiple models for 3-12 month mortality</a:t>
            </a:r>
          </a:p>
          <a:p>
            <a:r>
              <a:rPr lang="en-US" dirty="0"/>
              <a:t>Examined effect of data density, index-time, outcome-time.</a:t>
            </a:r>
          </a:p>
          <a:p>
            <a:r>
              <a:rPr lang="en-US" dirty="0"/>
              <a:t>Evaluation using held out test-sets</a:t>
            </a:r>
          </a:p>
          <a:p>
            <a:pPr lvl="1"/>
            <a:r>
              <a:rPr lang="en-US" dirty="0"/>
              <a:t>AUC = 0.85 | AUPRC = 0.41</a:t>
            </a:r>
          </a:p>
          <a:p>
            <a:pPr lvl="1"/>
            <a:r>
              <a:rPr lang="en-US" sz="2000" dirty="0"/>
              <a:t>AUC = 0.81 | AUPRC = 0.39</a:t>
            </a:r>
          </a:p>
        </p:txBody>
      </p:sp>
      <p:sp>
        <p:nvSpPr>
          <p:cNvPr id="4" name="Slide Number Placeholder 3">
            <a:extLst>
              <a:ext uri="{FF2B5EF4-FFF2-40B4-BE49-F238E27FC236}">
                <a16:creationId xmlns:a16="http://schemas.microsoft.com/office/drawing/2014/main" id="{5C9F952F-1CE9-374B-A60E-9B2CFB1673C5}"/>
              </a:ext>
            </a:extLst>
          </p:cNvPr>
          <p:cNvSpPr>
            <a:spLocks noGrp="1"/>
          </p:cNvSpPr>
          <p:nvPr>
            <p:ph type="sldNum" sz="quarter" idx="12"/>
          </p:nvPr>
        </p:nvSpPr>
        <p:spPr/>
        <p:txBody>
          <a:bodyPr/>
          <a:lstStyle/>
          <a:p>
            <a:pPr defTabSz="457123">
              <a:defRPr/>
            </a:pPr>
            <a:fld id="{2066355A-084C-D24E-9AD2-7E4FC41EA627}" type="slidenum">
              <a:rPr lang="en-US"/>
              <a:pPr defTabSz="457123">
                <a:defRPr/>
              </a:pPr>
              <a:t>24</a:t>
            </a:fld>
            <a:endParaRPr lang="en-US"/>
          </a:p>
        </p:txBody>
      </p:sp>
      <p:pic>
        <p:nvPicPr>
          <p:cNvPr id="13" name="Picture 12">
            <a:extLst>
              <a:ext uri="{FF2B5EF4-FFF2-40B4-BE49-F238E27FC236}">
                <a16:creationId xmlns:a16="http://schemas.microsoft.com/office/drawing/2014/main" id="{56DBE71C-6F6F-064E-ABEF-CE8A859757F9}"/>
              </a:ext>
            </a:extLst>
          </p:cNvPr>
          <p:cNvPicPr>
            <a:picLocks noChangeAspect="1"/>
          </p:cNvPicPr>
          <p:nvPr/>
        </p:nvPicPr>
        <p:blipFill rotWithShape="1">
          <a:blip r:embed="rId3"/>
          <a:srcRect l="51081"/>
          <a:stretch/>
        </p:blipFill>
        <p:spPr>
          <a:xfrm>
            <a:off x="5003176" y="2164499"/>
            <a:ext cx="2273924" cy="2151166"/>
          </a:xfrm>
          <a:prstGeom prst="rect">
            <a:avLst/>
          </a:prstGeom>
        </p:spPr>
      </p:pic>
      <p:pic>
        <p:nvPicPr>
          <p:cNvPr id="14" name="Picture 13">
            <a:extLst>
              <a:ext uri="{FF2B5EF4-FFF2-40B4-BE49-F238E27FC236}">
                <a16:creationId xmlns:a16="http://schemas.microsoft.com/office/drawing/2014/main" id="{039AA803-5D64-8A43-982E-6807F08E728A}"/>
              </a:ext>
            </a:extLst>
          </p:cNvPr>
          <p:cNvPicPr>
            <a:picLocks noChangeAspect="1"/>
          </p:cNvPicPr>
          <p:nvPr/>
        </p:nvPicPr>
        <p:blipFill rotWithShape="1">
          <a:blip r:embed="rId4"/>
          <a:srcRect l="49877"/>
          <a:stretch/>
        </p:blipFill>
        <p:spPr>
          <a:xfrm>
            <a:off x="6252258" y="4315666"/>
            <a:ext cx="2334119" cy="1783581"/>
          </a:xfrm>
          <a:prstGeom prst="rect">
            <a:avLst/>
          </a:prstGeom>
        </p:spPr>
      </p:pic>
      <p:pic>
        <p:nvPicPr>
          <p:cNvPr id="9" name="Picture 8">
            <a:extLst>
              <a:ext uri="{FF2B5EF4-FFF2-40B4-BE49-F238E27FC236}">
                <a16:creationId xmlns:a16="http://schemas.microsoft.com/office/drawing/2014/main" id="{C2D499B0-7D3D-F842-AD47-584DB311C6B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731968" y="854095"/>
            <a:ext cx="914604" cy="917466"/>
          </a:xfrm>
          <a:prstGeom prst="ellipse">
            <a:avLst/>
          </a:prstGeom>
          <a:ln w="6350">
            <a:solidFill>
              <a:sysClr val="windowText" lastClr="000000"/>
            </a:solidFill>
          </a:ln>
        </p:spPr>
      </p:pic>
      <p:sp>
        <p:nvSpPr>
          <p:cNvPr id="10" name="TextBox 9">
            <a:extLst>
              <a:ext uri="{FF2B5EF4-FFF2-40B4-BE49-F238E27FC236}">
                <a16:creationId xmlns:a16="http://schemas.microsoft.com/office/drawing/2014/main" id="{982738F5-87AA-8645-99F8-58174D4C2428}"/>
              </a:ext>
            </a:extLst>
          </p:cNvPr>
          <p:cNvSpPr txBox="1"/>
          <p:nvPr/>
        </p:nvSpPr>
        <p:spPr>
          <a:xfrm>
            <a:off x="6828434" y="1750049"/>
            <a:ext cx="721672" cy="247047"/>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Ken Jung</a:t>
            </a:r>
          </a:p>
        </p:txBody>
      </p:sp>
      <p:pic>
        <p:nvPicPr>
          <p:cNvPr id="11" name="Picture 10">
            <a:extLst>
              <a:ext uri="{FF2B5EF4-FFF2-40B4-BE49-F238E27FC236}">
                <a16:creationId xmlns:a16="http://schemas.microsoft.com/office/drawing/2014/main" id="{ECD87BAC-9C89-0948-89DF-0DFBA9DA7C5A}"/>
              </a:ext>
            </a:extLst>
          </p:cNvPr>
          <p:cNvPicPr>
            <a:picLocks noChangeAspect="1"/>
          </p:cNvPicPr>
          <p:nvPr/>
        </p:nvPicPr>
        <p:blipFill>
          <a:blip r:embed="rId6"/>
          <a:stretch>
            <a:fillRect/>
          </a:stretch>
        </p:blipFill>
        <p:spPr>
          <a:xfrm>
            <a:off x="7771585" y="841902"/>
            <a:ext cx="914400" cy="914400"/>
          </a:xfrm>
          <a:prstGeom prst="ellipse">
            <a:avLst/>
          </a:prstGeom>
          <a:ln w="6350">
            <a:solidFill>
              <a:sysClr val="windowText" lastClr="000000"/>
            </a:solidFill>
          </a:ln>
        </p:spPr>
      </p:pic>
      <p:sp>
        <p:nvSpPr>
          <p:cNvPr id="12" name="TextBox 11">
            <a:extLst>
              <a:ext uri="{FF2B5EF4-FFF2-40B4-BE49-F238E27FC236}">
                <a16:creationId xmlns:a16="http://schemas.microsoft.com/office/drawing/2014/main" id="{FB450658-FB12-604D-816E-AE50D2F91CF8}"/>
              </a:ext>
            </a:extLst>
          </p:cNvPr>
          <p:cNvSpPr txBox="1"/>
          <p:nvPr/>
        </p:nvSpPr>
        <p:spPr>
          <a:xfrm>
            <a:off x="7811087" y="1732986"/>
            <a:ext cx="870751"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Anand Avati</a:t>
            </a:r>
          </a:p>
        </p:txBody>
      </p:sp>
      <p:pic>
        <p:nvPicPr>
          <p:cNvPr id="4098" name="Picture 2" descr="Norman Downing">
            <a:extLst>
              <a:ext uri="{FF2B5EF4-FFF2-40B4-BE49-F238E27FC236}">
                <a16:creationId xmlns:a16="http://schemas.microsoft.com/office/drawing/2014/main" id="{69C58F48-3AD9-D135-E407-AC5C4CCCA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062" y="840184"/>
            <a:ext cx="914400" cy="914400"/>
          </a:xfrm>
          <a:prstGeom prst="ellipse">
            <a:avLst/>
          </a:prstGeom>
          <a:noFill/>
          <a:ln w="3175">
            <a:solidFill>
              <a:srgbClr val="000000"/>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1A0A8A-44C4-E4E3-1813-ADE6FB5749CB}"/>
              </a:ext>
            </a:extLst>
          </p:cNvPr>
          <p:cNvSpPr txBox="1"/>
          <p:nvPr/>
        </p:nvSpPr>
        <p:spPr>
          <a:xfrm>
            <a:off x="5680706" y="1750049"/>
            <a:ext cx="1063112"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Lance Downing</a:t>
            </a:r>
          </a:p>
        </p:txBody>
      </p:sp>
    </p:spTree>
    <p:extLst>
      <p:ext uri="{BB962C8B-B14F-4D97-AF65-F5344CB8AC3E}">
        <p14:creationId xmlns:p14="http://schemas.microsoft.com/office/powerpoint/2010/main" val="790775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1C3F-B0C1-F041-AED7-9F4A031F9200}"/>
              </a:ext>
            </a:extLst>
          </p:cNvPr>
          <p:cNvSpPr>
            <a:spLocks noGrp="1"/>
          </p:cNvSpPr>
          <p:nvPr>
            <p:ph type="title"/>
          </p:nvPr>
        </p:nvSpPr>
        <p:spPr/>
        <p:txBody>
          <a:bodyPr/>
          <a:lstStyle/>
          <a:p>
            <a:r>
              <a:rPr lang="en-US" dirty="0">
                <a:solidFill>
                  <a:schemeClr val="accent2"/>
                </a:solidFill>
              </a:rPr>
              <a:t>5: Model dev: Fairness audit</a:t>
            </a:r>
          </a:p>
        </p:txBody>
      </p:sp>
      <p:sp>
        <p:nvSpPr>
          <p:cNvPr id="3" name="Slide Number Placeholder 2">
            <a:extLst>
              <a:ext uri="{FF2B5EF4-FFF2-40B4-BE49-F238E27FC236}">
                <a16:creationId xmlns:a16="http://schemas.microsoft.com/office/drawing/2014/main" id="{EA7A306B-1E82-D449-B305-9B3B593B9B6E}"/>
              </a:ext>
            </a:extLst>
          </p:cNvPr>
          <p:cNvSpPr>
            <a:spLocks noGrp="1"/>
          </p:cNvSpPr>
          <p:nvPr>
            <p:ph type="sldNum" sz="quarter" idx="12"/>
          </p:nvPr>
        </p:nvSpPr>
        <p:spPr/>
        <p:txBody>
          <a:bodyPr/>
          <a:lstStyle/>
          <a:p>
            <a:pPr defTabSz="457123">
              <a:defRPr/>
            </a:pPr>
            <a:fld id="{2066355A-084C-D24E-9AD2-7E4FC41EA627}" type="slidenum">
              <a:rPr lang="en-US"/>
              <a:pPr defTabSz="457123">
                <a:defRPr/>
              </a:pPr>
              <a:t>25</a:t>
            </a:fld>
            <a:endParaRPr lang="en-US"/>
          </a:p>
        </p:txBody>
      </p:sp>
      <p:pic>
        <p:nvPicPr>
          <p:cNvPr id="6" name="Picture 2" descr="STFM 2021 Student Scholars | Primary Care and Population Health | Stanford  Medicine">
            <a:extLst>
              <a:ext uri="{FF2B5EF4-FFF2-40B4-BE49-F238E27FC236}">
                <a16:creationId xmlns:a16="http://schemas.microsoft.com/office/drawing/2014/main" id="{10067F76-985E-E847-9BA4-A0F84BCC5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227" y="848842"/>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3267518-B5D5-694E-86CE-1429D6C2BADE}"/>
              </a:ext>
            </a:extLst>
          </p:cNvPr>
          <p:cNvSpPr txBox="1"/>
          <p:nvPr/>
        </p:nvSpPr>
        <p:spPr>
          <a:xfrm>
            <a:off x="7894216" y="1741170"/>
            <a:ext cx="883575"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Jonathan Lu</a:t>
            </a:r>
          </a:p>
        </p:txBody>
      </p:sp>
      <p:pic>
        <p:nvPicPr>
          <p:cNvPr id="5" name="Picture 2" descr="Winifred Teuteberg | Stanford Health Care">
            <a:extLst>
              <a:ext uri="{FF2B5EF4-FFF2-40B4-BE49-F238E27FC236}">
                <a16:creationId xmlns:a16="http://schemas.microsoft.com/office/drawing/2014/main" id="{B0BE2B44-0236-624F-9046-ADD9918CC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99" r="14857" b="22905"/>
          <a:stretch/>
        </p:blipFill>
        <p:spPr bwMode="auto">
          <a:xfrm>
            <a:off x="6839408" y="849447"/>
            <a:ext cx="914975"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414035-D27F-B744-8294-EF2B768F64A8}"/>
              </a:ext>
            </a:extLst>
          </p:cNvPr>
          <p:cNvSpPr txBox="1"/>
          <p:nvPr/>
        </p:nvSpPr>
        <p:spPr>
          <a:xfrm>
            <a:off x="6719218" y="1741170"/>
            <a:ext cx="1191352"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Winnie Teuteberg</a:t>
            </a:r>
          </a:p>
        </p:txBody>
      </p:sp>
      <p:sp>
        <p:nvSpPr>
          <p:cNvPr id="11" name="TextBox 10">
            <a:extLst>
              <a:ext uri="{FF2B5EF4-FFF2-40B4-BE49-F238E27FC236}">
                <a16:creationId xmlns:a16="http://schemas.microsoft.com/office/drawing/2014/main" id="{AB56DF07-C94E-F14D-9109-AA722DB7C387}"/>
              </a:ext>
            </a:extLst>
          </p:cNvPr>
          <p:cNvSpPr txBox="1"/>
          <p:nvPr/>
        </p:nvSpPr>
        <p:spPr>
          <a:xfrm>
            <a:off x="5611873" y="868680"/>
            <a:ext cx="1303814" cy="1077218"/>
          </a:xfrm>
          <a:prstGeom prst="rect">
            <a:avLst/>
          </a:prstGeom>
          <a:noFill/>
        </p:spPr>
        <p:txBody>
          <a:bodyPr wrap="square" lIns="0" rIns="0">
            <a:spAutoFit/>
          </a:bodyPr>
          <a:lstStyle/>
          <a:p>
            <a:pPr defTabSz="457123"/>
            <a:r>
              <a:rPr lang="en-US" sz="800" dirty="0">
                <a:solidFill>
                  <a:srgbClr val="000000"/>
                </a:solidFill>
                <a:latin typeface="Source Sans Pro Light" panose="020B0403030403020204" pitchFamily="34" charset="0"/>
                <a:ea typeface="Source Sans Pro Light" panose="020B0403030403020204" pitchFamily="34" charset="0"/>
                <a:cs typeface="Source Sans Pro"/>
              </a:rPr>
              <a:t>Rebecca Fong</a:t>
            </a:r>
            <a:br>
              <a:rPr lang="en-US" sz="800" dirty="0">
                <a:solidFill>
                  <a:srgbClr val="000000"/>
                </a:solidFill>
                <a:latin typeface="Source Sans Pro Light" panose="020B0403030403020204" pitchFamily="34" charset="0"/>
                <a:ea typeface="Source Sans Pro Light" panose="020B0403030403020204" pitchFamily="34" charset="0"/>
              </a:rPr>
            </a:br>
            <a:r>
              <a:rPr lang="en-US" sz="800" dirty="0" err="1">
                <a:solidFill>
                  <a:srgbClr val="000000"/>
                </a:solidFill>
                <a:latin typeface="Source Sans Pro Light" panose="020B0403030403020204" pitchFamily="34" charset="0"/>
                <a:ea typeface="Source Sans Pro Light" panose="020B0403030403020204" pitchFamily="34" charset="0"/>
                <a:cs typeface="Source Sans Pro"/>
              </a:rPr>
              <a:t>Briththa</a:t>
            </a:r>
            <a:r>
              <a:rPr lang="en-US" sz="800" dirty="0">
                <a:solidFill>
                  <a:srgbClr val="000000"/>
                </a:solidFill>
                <a:latin typeface="Source Sans Pro Light" panose="020B0403030403020204" pitchFamily="34" charset="0"/>
                <a:ea typeface="Source Sans Pro Light" panose="020B0403030403020204" pitchFamily="34" charset="0"/>
                <a:cs typeface="Source Sans Pro"/>
              </a:rPr>
              <a:t> </a:t>
            </a:r>
            <a:r>
              <a:rPr lang="en-US" sz="800" dirty="0" err="1">
                <a:solidFill>
                  <a:srgbClr val="000000"/>
                </a:solidFill>
                <a:latin typeface="Source Sans Pro Light" panose="020B0403030403020204" pitchFamily="34" charset="0"/>
                <a:ea typeface="Source Sans Pro Light" panose="020B0403030403020204" pitchFamily="34" charset="0"/>
                <a:cs typeface="Source Sans Pro"/>
              </a:rPr>
              <a:t>Seevaratnam</a:t>
            </a:r>
            <a:r>
              <a:rPr lang="en-US" sz="800" dirty="0">
                <a:solidFill>
                  <a:srgbClr val="000000"/>
                </a:solidFill>
                <a:latin typeface="Source Sans Pro Light" panose="020B0403030403020204" pitchFamily="34" charset="0"/>
                <a:ea typeface="Source Sans Pro Light" panose="020B0403030403020204" pitchFamily="34" charset="0"/>
                <a:cs typeface="Source Sans Pro"/>
              </a:rPr>
              <a:t>,</a:t>
            </a:r>
            <a:br>
              <a:rPr lang="en-US" sz="800" dirty="0">
                <a:solidFill>
                  <a:srgbClr val="000000"/>
                </a:solidFill>
                <a:latin typeface="Source Sans Pro Light" panose="020B0403030403020204" pitchFamily="34" charset="0"/>
                <a:ea typeface="Source Sans Pro Light" panose="020B0403030403020204" pitchFamily="34" charset="0"/>
                <a:cs typeface="Source Sans Pro"/>
              </a:rPr>
            </a:br>
            <a:r>
              <a:rPr lang="en-US" sz="800" dirty="0">
                <a:solidFill>
                  <a:srgbClr val="000000"/>
                </a:solidFill>
                <a:latin typeface="Source Sans Pro Light" panose="020B0403030403020204" pitchFamily="34" charset="0"/>
                <a:ea typeface="Source Sans Pro Light" panose="020B0403030403020204" pitchFamily="34" charset="0"/>
                <a:cs typeface="Source Sans Pro"/>
              </a:rPr>
              <a:t>Michael Francis </a:t>
            </a:r>
            <a:r>
              <a:rPr lang="en-US" sz="800" dirty="0" err="1">
                <a:solidFill>
                  <a:srgbClr val="000000"/>
                </a:solidFill>
                <a:latin typeface="Source Sans Pro Light" panose="020B0403030403020204" pitchFamily="34" charset="0"/>
                <a:ea typeface="Source Sans Pro Light" panose="020B0403030403020204" pitchFamily="34" charset="0"/>
                <a:cs typeface="Source Sans Pro"/>
              </a:rPr>
              <a:t>Gensheimer</a:t>
            </a:r>
            <a:r>
              <a:rPr lang="en-US" sz="800" dirty="0">
                <a:solidFill>
                  <a:srgbClr val="000000"/>
                </a:solidFill>
                <a:latin typeface="Source Sans Pro Light" panose="020B0403030403020204" pitchFamily="34" charset="0"/>
                <a:ea typeface="Source Sans Pro Light" panose="020B0403030403020204" pitchFamily="34" charset="0"/>
                <a:cs typeface="Source Sans Pro"/>
              </a:rPr>
              <a:t>,</a:t>
            </a:r>
            <a:br>
              <a:rPr lang="en-US" sz="800" dirty="0">
                <a:solidFill>
                  <a:srgbClr val="000000"/>
                </a:solidFill>
                <a:latin typeface="Source Sans Pro Light" panose="020B0403030403020204" pitchFamily="34" charset="0"/>
                <a:ea typeface="Source Sans Pro Light" panose="020B0403030403020204" pitchFamily="34" charset="0"/>
                <a:cs typeface="Source Sans Pro"/>
              </a:rPr>
            </a:br>
            <a:r>
              <a:rPr lang="en-US" sz="800" dirty="0">
                <a:solidFill>
                  <a:srgbClr val="000000"/>
                </a:solidFill>
                <a:latin typeface="Source Sans Pro Light" panose="020B0403030403020204" pitchFamily="34" charset="0"/>
                <a:ea typeface="Source Sans Pro Light" panose="020B0403030403020204" pitchFamily="34" charset="0"/>
                <a:cs typeface="Source Sans Pro"/>
              </a:rPr>
              <a:t>Ali Raza Khaki,</a:t>
            </a:r>
            <a:br>
              <a:rPr lang="en-US" sz="800" dirty="0">
                <a:solidFill>
                  <a:srgbClr val="000000"/>
                </a:solidFill>
                <a:latin typeface="Source Sans Pro Light" panose="020B0403030403020204" pitchFamily="34" charset="0"/>
                <a:ea typeface="Source Sans Pro Light" panose="020B0403030403020204" pitchFamily="34" charset="0"/>
                <a:cs typeface="Source Sans Pro"/>
              </a:rPr>
            </a:br>
            <a:r>
              <a:rPr lang="en-US" sz="800" dirty="0">
                <a:solidFill>
                  <a:srgbClr val="000000"/>
                </a:solidFill>
                <a:latin typeface="Source Sans Pro Light" panose="020B0403030403020204" pitchFamily="34" charset="0"/>
                <a:ea typeface="Source Sans Pro Light" panose="020B0403030403020204" pitchFamily="34" charset="0"/>
                <a:cs typeface="Source Sans Pro"/>
              </a:rPr>
              <a:t>Kavitha </a:t>
            </a:r>
            <a:r>
              <a:rPr lang="en-US" sz="800" dirty="0" err="1">
                <a:solidFill>
                  <a:srgbClr val="000000"/>
                </a:solidFill>
                <a:latin typeface="Source Sans Pro Light" panose="020B0403030403020204" pitchFamily="34" charset="0"/>
                <a:ea typeface="Source Sans Pro Light" panose="020B0403030403020204" pitchFamily="34" charset="0"/>
                <a:cs typeface="Source Sans Pro"/>
              </a:rPr>
              <a:t>Ramchandran</a:t>
            </a:r>
            <a:r>
              <a:rPr lang="en-US" sz="800" dirty="0">
                <a:solidFill>
                  <a:srgbClr val="000000"/>
                </a:solidFill>
                <a:latin typeface="Source Sans Pro Light" panose="020B0403030403020204" pitchFamily="34" charset="0"/>
                <a:ea typeface="Source Sans Pro Light" panose="020B0403030403020204" pitchFamily="34" charset="0"/>
                <a:cs typeface="Source Sans Pro"/>
              </a:rPr>
              <a:t>,</a:t>
            </a:r>
          </a:p>
          <a:p>
            <a:pPr defTabSz="457123"/>
            <a:r>
              <a:rPr lang="en-US" sz="800" dirty="0">
                <a:solidFill>
                  <a:srgbClr val="000000"/>
                </a:solidFill>
                <a:latin typeface="Source Sans Pro Light" panose="020B0403030403020204" pitchFamily="34" charset="0"/>
                <a:ea typeface="Source Sans Pro Light" panose="020B0403030403020204" pitchFamily="34" charset="0"/>
                <a:cs typeface="Source Sans Pro"/>
              </a:rPr>
              <a:t>Melanie J. Hanson,</a:t>
            </a:r>
          </a:p>
          <a:p>
            <a:pPr defTabSz="457123"/>
            <a:r>
              <a:rPr lang="en-US" sz="800" dirty="0">
                <a:solidFill>
                  <a:srgbClr val="000000"/>
                </a:solidFill>
                <a:latin typeface="Source Sans Pro Light" panose="020B0403030403020204" pitchFamily="34" charset="0"/>
                <a:ea typeface="Source Sans Pro Light" panose="020B0403030403020204" pitchFamily="34" charset="0"/>
                <a:cs typeface="Source Sans Pro"/>
              </a:rPr>
              <a:t>Samantha Wang,</a:t>
            </a:r>
            <a:br>
              <a:rPr lang="en-US" sz="800" dirty="0">
                <a:solidFill>
                  <a:srgbClr val="000000"/>
                </a:solidFill>
                <a:latin typeface="Source Sans Pro Light" panose="020B0403030403020204" pitchFamily="34" charset="0"/>
                <a:ea typeface="Source Sans Pro Light" panose="020B0403030403020204" pitchFamily="34" charset="0"/>
              </a:rPr>
            </a:br>
            <a:r>
              <a:rPr lang="en-US" sz="800" dirty="0">
                <a:solidFill>
                  <a:srgbClr val="000000"/>
                </a:solidFill>
                <a:latin typeface="Source Sans Pro Light" panose="020B0403030403020204" pitchFamily="34" charset="0"/>
                <a:ea typeface="Source Sans Pro Light" panose="020B0403030403020204" pitchFamily="34" charset="0"/>
                <a:cs typeface="Source Sans Pro"/>
              </a:rPr>
              <a:t>Lisa Shieh</a:t>
            </a:r>
            <a:endParaRPr lang="en-US" sz="800" dirty="0">
              <a:solidFill>
                <a:srgbClr val="000000"/>
              </a:solidFill>
              <a:latin typeface="Source Sans Pro Light" panose="020B0403030403020204" pitchFamily="34" charset="0"/>
              <a:ea typeface="Source Sans Pro Light" panose="020B0403030403020204" pitchFamily="34" charset="0"/>
            </a:endParaRPr>
          </a:p>
        </p:txBody>
      </p:sp>
      <p:pic>
        <p:nvPicPr>
          <p:cNvPr id="10" name="Picture 9">
            <a:extLst>
              <a:ext uri="{FF2B5EF4-FFF2-40B4-BE49-F238E27FC236}">
                <a16:creationId xmlns:a16="http://schemas.microsoft.com/office/drawing/2014/main" id="{D5EFFE68-665D-8931-A4E0-7DD5A60FA35A}"/>
              </a:ext>
            </a:extLst>
          </p:cNvPr>
          <p:cNvPicPr>
            <a:picLocks noChangeAspect="1"/>
          </p:cNvPicPr>
          <p:nvPr/>
        </p:nvPicPr>
        <p:blipFill rotWithShape="1">
          <a:blip r:embed="rId5"/>
          <a:srcRect l="8721" b="8787"/>
          <a:stretch/>
        </p:blipFill>
        <p:spPr>
          <a:xfrm>
            <a:off x="808579" y="1987391"/>
            <a:ext cx="3127514" cy="3011727"/>
          </a:xfrm>
          <a:prstGeom prst="rect">
            <a:avLst/>
          </a:prstGeom>
        </p:spPr>
      </p:pic>
      <p:sp>
        <p:nvSpPr>
          <p:cNvPr id="12" name="Title 1">
            <a:extLst>
              <a:ext uri="{FF2B5EF4-FFF2-40B4-BE49-F238E27FC236}">
                <a16:creationId xmlns:a16="http://schemas.microsoft.com/office/drawing/2014/main" id="{5EEF5050-EFFF-6EE2-FFB3-6D275C21EFEF}"/>
              </a:ext>
            </a:extLst>
          </p:cNvPr>
          <p:cNvSpPr txBox="1">
            <a:spLocks/>
          </p:cNvSpPr>
          <p:nvPr/>
        </p:nvSpPr>
        <p:spPr>
          <a:xfrm>
            <a:off x="426670" y="5389730"/>
            <a:ext cx="3787627" cy="476573"/>
          </a:xfrm>
          <a:prstGeom prst="rect">
            <a:avLst/>
          </a:prstGeom>
          <a:solidFill>
            <a:schemeClr val="bg1"/>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11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Reliability and fairness audits of predictive models for ACP</a:t>
            </a:r>
            <a:br>
              <a:rPr kumimoji="0" lang="en-US" sz="11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b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Jonathan Lu et al.  https://</a:t>
            </a:r>
            <a:r>
              <a:rPr kumimoji="0" lang="en-US" sz="1100" b="0" i="0" u="none" strike="noStrike" kern="1200" cap="none" spc="0" normalizeH="0" baseline="0" noProof="0" dirty="0" err="1">
                <a:ln>
                  <a:noFill/>
                </a:ln>
                <a:solidFill>
                  <a:srgbClr val="55565A"/>
                </a:solidFill>
                <a:effectLst/>
                <a:uLnTx/>
                <a:uFillTx/>
                <a:latin typeface="Source Sans Pro Light" panose="020B0403030403020204" pitchFamily="34" charset="0"/>
                <a:ea typeface="Source Sans Pro Light" panose="020B0403030403020204" pitchFamily="34" charset="0"/>
              </a:rPr>
              <a:t>doi.org</a:t>
            </a: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/10.3389/fdgth.2022.943768</a:t>
            </a:r>
          </a:p>
        </p:txBody>
      </p:sp>
      <p:sp>
        <p:nvSpPr>
          <p:cNvPr id="13" name="TextBox 12">
            <a:extLst>
              <a:ext uri="{FF2B5EF4-FFF2-40B4-BE49-F238E27FC236}">
                <a16:creationId xmlns:a16="http://schemas.microsoft.com/office/drawing/2014/main" id="{D94EC352-3999-BC0B-AFF9-2135AAA450C4}"/>
              </a:ext>
            </a:extLst>
          </p:cNvPr>
          <p:cNvSpPr txBox="1"/>
          <p:nvPr/>
        </p:nvSpPr>
        <p:spPr>
          <a:xfrm>
            <a:off x="1625978" y="4984765"/>
            <a:ext cx="1492716" cy="276999"/>
          </a:xfrm>
          <a:prstGeom prst="rect">
            <a:avLst/>
          </a:prstGeom>
          <a:noFill/>
        </p:spPr>
        <p:txBody>
          <a:bodyPr wrap="none" rtlCol="0">
            <a:spAutoFit/>
          </a:bodyPr>
          <a:lstStyle/>
          <a:p>
            <a:r>
              <a:rPr lang="en-US" sz="1200" dirty="0">
                <a:solidFill>
                  <a:srgbClr val="000000"/>
                </a:solidFill>
                <a:latin typeface="Source Sans Pro Light" panose="020B0403030403020204" pitchFamily="34" charset="0"/>
                <a:ea typeface="Source Sans Pro Light" panose="020B0403030403020204" pitchFamily="34" charset="0"/>
              </a:rPr>
              <a:t>Predicted probability</a:t>
            </a:r>
          </a:p>
        </p:txBody>
      </p:sp>
      <p:sp>
        <p:nvSpPr>
          <p:cNvPr id="14" name="TextBox 13">
            <a:extLst>
              <a:ext uri="{FF2B5EF4-FFF2-40B4-BE49-F238E27FC236}">
                <a16:creationId xmlns:a16="http://schemas.microsoft.com/office/drawing/2014/main" id="{F4589C63-6C87-CD69-D0AE-257FF275D39D}"/>
              </a:ext>
            </a:extLst>
          </p:cNvPr>
          <p:cNvSpPr txBox="1"/>
          <p:nvPr/>
        </p:nvSpPr>
        <p:spPr>
          <a:xfrm rot="16200000">
            <a:off x="81617" y="3354754"/>
            <a:ext cx="1176925" cy="276999"/>
          </a:xfrm>
          <a:prstGeom prst="rect">
            <a:avLst/>
          </a:prstGeom>
          <a:noFill/>
        </p:spPr>
        <p:txBody>
          <a:bodyPr wrap="none" rtlCol="0">
            <a:spAutoFit/>
          </a:bodyPr>
          <a:lstStyle/>
          <a:p>
            <a:r>
              <a:rPr lang="en-US" sz="1200" dirty="0">
                <a:solidFill>
                  <a:srgbClr val="000000"/>
                </a:solidFill>
                <a:latin typeface="Source Sans Pro Light" panose="020B0403030403020204" pitchFamily="34" charset="0"/>
                <a:ea typeface="Source Sans Pro Light" panose="020B0403030403020204" pitchFamily="34" charset="0"/>
              </a:rPr>
              <a:t>True probability</a:t>
            </a:r>
          </a:p>
        </p:txBody>
      </p:sp>
      <p:sp>
        <p:nvSpPr>
          <p:cNvPr id="15" name="Title 1">
            <a:extLst>
              <a:ext uri="{FF2B5EF4-FFF2-40B4-BE49-F238E27FC236}">
                <a16:creationId xmlns:a16="http://schemas.microsoft.com/office/drawing/2014/main" id="{859A0D3F-8E65-6CDE-8890-DC9ECB6D1DC7}"/>
              </a:ext>
            </a:extLst>
          </p:cNvPr>
          <p:cNvSpPr txBox="1">
            <a:spLocks/>
          </p:cNvSpPr>
          <p:nvPr/>
        </p:nvSpPr>
        <p:spPr>
          <a:xfrm>
            <a:off x="4811410" y="5389729"/>
            <a:ext cx="3669001" cy="476573"/>
          </a:xfrm>
          <a:prstGeom prst="rect">
            <a:avLst/>
          </a:prstGeom>
          <a:solidFill>
            <a:schemeClr val="bg1"/>
          </a:solidFill>
        </p:spPr>
        <p:txBody>
          <a:bodyPr vert="horz" lIns="0" tIns="45713" rIns="0"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1200" b="0" i="1"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Evaluating fairness in the presence of clinical guidelines</a:t>
            </a:r>
            <a:endParaRPr lang="en-US" sz="1200" i="1" dirty="0">
              <a:solidFill>
                <a:srgbClr val="55565A"/>
              </a:solidFill>
            </a:endParaRPr>
          </a:p>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Agata </a:t>
            </a:r>
            <a:r>
              <a:rPr kumimoji="0" lang="en-US" sz="1100" b="0" i="0" u="none" strike="noStrike" kern="1200" cap="none" spc="0" normalizeH="0" baseline="0" noProof="0" dirty="0" err="1">
                <a:ln>
                  <a:noFill/>
                </a:ln>
                <a:solidFill>
                  <a:srgbClr val="55565A"/>
                </a:solidFill>
                <a:effectLst/>
                <a:uLnTx/>
                <a:uFillTx/>
                <a:latin typeface="Source Sans Pro Light" panose="020B0403030403020204" pitchFamily="34" charset="0"/>
                <a:ea typeface="Source Sans Pro Light" panose="020B0403030403020204" pitchFamily="34" charset="0"/>
              </a:rPr>
              <a:t>Foryciarz</a:t>
            </a:r>
            <a:r>
              <a:rPr kumimoji="0" lang="en-US" sz="11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 et al. </a:t>
            </a:r>
            <a:r>
              <a:rPr kumimoji="0" lang="en-US" sz="105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http://</a:t>
            </a:r>
            <a:r>
              <a:rPr kumimoji="0" lang="en-US" sz="1050" b="0" i="0" u="none" strike="noStrike" kern="1200" cap="none" spc="0" normalizeH="0" baseline="0" noProof="0" dirty="0" err="1">
                <a:ln>
                  <a:noFill/>
                </a:ln>
                <a:solidFill>
                  <a:srgbClr val="55565A"/>
                </a:solidFill>
                <a:effectLst/>
                <a:uLnTx/>
                <a:uFillTx/>
                <a:latin typeface="Source Sans Pro Light" panose="020B0403030403020204" pitchFamily="34" charset="0"/>
                <a:ea typeface="Source Sans Pro Light" panose="020B0403030403020204" pitchFamily="34" charset="0"/>
              </a:rPr>
              <a:t>dx.doi.org</a:t>
            </a:r>
            <a:r>
              <a:rPr kumimoji="0" lang="en-US" sz="105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rPr>
              <a:t>/10.1136/bmjhci-2021-100460</a:t>
            </a:r>
            <a:endParaRPr kumimoji="0" lang="en-US" sz="1200" b="0" i="0" u="none" strike="noStrike" kern="1200" cap="none" spc="0" normalizeH="0" baseline="0" noProof="0" dirty="0">
              <a:ln>
                <a:noFill/>
              </a:ln>
              <a:solidFill>
                <a:srgbClr val="55565A"/>
              </a:solidFill>
              <a:effectLst/>
              <a:uLnTx/>
              <a:uFillTx/>
              <a:latin typeface="Source Sans Pro Light" panose="020B0403030403020204" pitchFamily="34" charset="0"/>
              <a:ea typeface="Source Sans Pro Light" panose="020B0403030403020204" pitchFamily="34" charset="0"/>
            </a:endParaRPr>
          </a:p>
        </p:txBody>
      </p:sp>
      <p:sp>
        <p:nvSpPr>
          <p:cNvPr id="17" name="TextBox 16">
            <a:extLst>
              <a:ext uri="{FF2B5EF4-FFF2-40B4-BE49-F238E27FC236}">
                <a16:creationId xmlns:a16="http://schemas.microsoft.com/office/drawing/2014/main" id="{D1E11A85-78BC-4BD5-28DE-6FACAABE5ECA}"/>
              </a:ext>
            </a:extLst>
          </p:cNvPr>
          <p:cNvSpPr txBox="1"/>
          <p:nvPr/>
        </p:nvSpPr>
        <p:spPr>
          <a:xfrm>
            <a:off x="5300028" y="4984764"/>
            <a:ext cx="2691763" cy="276999"/>
          </a:xfrm>
          <a:prstGeom prst="rect">
            <a:avLst/>
          </a:prstGeom>
          <a:noFill/>
        </p:spPr>
        <p:txBody>
          <a:bodyPr wrap="none" rtlCol="0">
            <a:spAutoFit/>
          </a:bodyPr>
          <a:lstStyle/>
          <a:p>
            <a:r>
              <a:rPr lang="en-US" sz="1200" dirty="0">
                <a:solidFill>
                  <a:srgbClr val="000000"/>
                </a:solidFill>
                <a:latin typeface="Source Sans Pro Light" panose="020B0403030403020204" pitchFamily="34" charset="0"/>
                <a:ea typeface="Source Sans Pro Light" panose="020B0403030403020204" pitchFamily="34" charset="0"/>
              </a:rPr>
              <a:t>Percentage of the population intervened</a:t>
            </a:r>
          </a:p>
        </p:txBody>
      </p:sp>
      <p:sp>
        <p:nvSpPr>
          <p:cNvPr id="18" name="TextBox 17">
            <a:extLst>
              <a:ext uri="{FF2B5EF4-FFF2-40B4-BE49-F238E27FC236}">
                <a16:creationId xmlns:a16="http://schemas.microsoft.com/office/drawing/2014/main" id="{0F9E7C2F-7A69-A2C9-21AC-4DACCF63E204}"/>
              </a:ext>
            </a:extLst>
          </p:cNvPr>
          <p:cNvSpPr txBox="1"/>
          <p:nvPr/>
        </p:nvSpPr>
        <p:spPr>
          <a:xfrm rot="16200000">
            <a:off x="3867976" y="3324216"/>
            <a:ext cx="1906291" cy="276999"/>
          </a:xfrm>
          <a:prstGeom prst="rect">
            <a:avLst/>
          </a:prstGeom>
          <a:noFill/>
        </p:spPr>
        <p:txBody>
          <a:bodyPr wrap="none" rtlCol="0">
            <a:spAutoFit/>
          </a:bodyPr>
          <a:lstStyle/>
          <a:p>
            <a:r>
              <a:rPr lang="en-US" sz="1200" dirty="0">
                <a:solidFill>
                  <a:srgbClr val="000000"/>
                </a:solidFill>
                <a:latin typeface="Source Sans Pro Light" panose="020B0403030403020204" pitchFamily="34" charset="0"/>
                <a:ea typeface="Source Sans Pro Light" panose="020B0403030403020204" pitchFamily="34" charset="0"/>
              </a:rPr>
              <a:t>No. of “outcomes” achieved</a:t>
            </a:r>
          </a:p>
        </p:txBody>
      </p:sp>
      <p:pic>
        <p:nvPicPr>
          <p:cNvPr id="23" name="Picture 22">
            <a:extLst>
              <a:ext uri="{FF2B5EF4-FFF2-40B4-BE49-F238E27FC236}">
                <a16:creationId xmlns:a16="http://schemas.microsoft.com/office/drawing/2014/main" id="{5CFE21D5-4475-9FBA-3D30-E04118B44D6B}"/>
              </a:ext>
            </a:extLst>
          </p:cNvPr>
          <p:cNvPicPr>
            <a:picLocks noChangeAspect="1"/>
          </p:cNvPicPr>
          <p:nvPr/>
        </p:nvPicPr>
        <p:blipFill rotWithShape="1">
          <a:blip r:embed="rId6"/>
          <a:srcRect l="4667" b="6347"/>
          <a:stretch/>
        </p:blipFill>
        <p:spPr>
          <a:xfrm>
            <a:off x="4898567" y="2247989"/>
            <a:ext cx="3669562" cy="2751129"/>
          </a:xfrm>
          <a:prstGeom prst="rect">
            <a:avLst/>
          </a:prstGeom>
        </p:spPr>
      </p:pic>
      <p:sp>
        <p:nvSpPr>
          <p:cNvPr id="24" name="Oval 23">
            <a:extLst>
              <a:ext uri="{FF2B5EF4-FFF2-40B4-BE49-F238E27FC236}">
                <a16:creationId xmlns:a16="http://schemas.microsoft.com/office/drawing/2014/main" id="{DEE2C854-E49D-1C78-A350-DD3C7A9FC3E5}"/>
              </a:ext>
            </a:extLst>
          </p:cNvPr>
          <p:cNvSpPr/>
          <p:nvPr/>
        </p:nvSpPr>
        <p:spPr>
          <a:xfrm>
            <a:off x="6637473" y="2652622"/>
            <a:ext cx="1071471" cy="378454"/>
          </a:xfrm>
          <a:prstGeom prst="ellipse">
            <a:avLst/>
          </a:prstGeom>
          <a:solidFill>
            <a:schemeClr val="accent2">
              <a:lumMod val="20000"/>
              <a:lumOff val="80000"/>
              <a:alpha val="50000"/>
            </a:schemeClr>
          </a:solidFill>
          <a:ln w="12700" cap="flat" cmpd="sng" algn="ctr">
            <a:solidFill>
              <a:srgbClr val="0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77804954-E3C0-7D15-DFC6-75F5ADCC30F5}"/>
              </a:ext>
            </a:extLst>
          </p:cNvPr>
          <p:cNvSpPr txBox="1"/>
          <p:nvPr/>
        </p:nvSpPr>
        <p:spPr>
          <a:xfrm>
            <a:off x="7757585" y="2099673"/>
            <a:ext cx="1160742" cy="430887"/>
          </a:xfrm>
          <a:prstGeom prst="rect">
            <a:avLst/>
          </a:prstGeom>
          <a:solidFill>
            <a:schemeClr val="bg1"/>
          </a:solidFill>
          <a:ln w="12700">
            <a:solidFill>
              <a:srgbClr val="000000"/>
            </a:solidFill>
            <a:prstDash val="sysDot"/>
          </a:ln>
        </p:spPr>
        <p:txBody>
          <a:bodyPr wrap="square" lIns="0" rIns="0" rtlCol="0">
            <a:spAutoFit/>
          </a:bodyPr>
          <a:lstStyle/>
          <a:p>
            <a:pPr algn="ctr"/>
            <a:r>
              <a:rPr lang="en-US" sz="1100" dirty="0">
                <a:solidFill>
                  <a:srgbClr val="000000"/>
                </a:solidFill>
                <a:latin typeface="Source Sans Pro Light" panose="020B0403030403020204" pitchFamily="34" charset="0"/>
                <a:ea typeface="Source Sans Pro Light" panose="020B0403030403020204" pitchFamily="34" charset="0"/>
              </a:rPr>
              <a:t>Usual focus of algorithmic fairness</a:t>
            </a:r>
          </a:p>
        </p:txBody>
      </p:sp>
      <p:cxnSp>
        <p:nvCxnSpPr>
          <p:cNvPr id="26" name="Straight Arrow Connector 25">
            <a:extLst>
              <a:ext uri="{FF2B5EF4-FFF2-40B4-BE49-F238E27FC236}">
                <a16:creationId xmlns:a16="http://schemas.microsoft.com/office/drawing/2014/main" id="{2457D327-52E4-F74B-BEC8-E9C5210717CF}"/>
              </a:ext>
            </a:extLst>
          </p:cNvPr>
          <p:cNvCxnSpPr>
            <a:cxnSpLocks/>
            <a:stCxn id="25" idx="1"/>
            <a:endCxn id="24" idx="7"/>
          </p:cNvCxnSpPr>
          <p:nvPr/>
        </p:nvCxnSpPr>
        <p:spPr>
          <a:xfrm flipH="1">
            <a:off x="7552031" y="2315117"/>
            <a:ext cx="205554" cy="392928"/>
          </a:xfrm>
          <a:prstGeom prst="straightConnector1">
            <a:avLst/>
          </a:prstGeom>
          <a:ln w="12700">
            <a:solidFill>
              <a:srgbClr val="000000"/>
            </a:solidFill>
            <a:prstDash val="sys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51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A7B7-7001-7247-8AF8-FF963D27CD7F}"/>
              </a:ext>
            </a:extLst>
          </p:cNvPr>
          <p:cNvSpPr>
            <a:spLocks noGrp="1"/>
          </p:cNvSpPr>
          <p:nvPr>
            <p:ph type="title"/>
          </p:nvPr>
        </p:nvSpPr>
        <p:spPr/>
        <p:txBody>
          <a:bodyPr>
            <a:normAutofit/>
          </a:bodyPr>
          <a:lstStyle/>
          <a:p>
            <a:pPr algn="l"/>
            <a:r>
              <a:rPr lang="en-US" dirty="0">
                <a:solidFill>
                  <a:schemeClr val="accent2"/>
                </a:solidFill>
              </a:rPr>
              <a:t>6: IT feasibility</a:t>
            </a:r>
          </a:p>
        </p:txBody>
      </p:sp>
      <p:sp>
        <p:nvSpPr>
          <p:cNvPr id="8" name="Content Placeholder 7">
            <a:extLst>
              <a:ext uri="{FF2B5EF4-FFF2-40B4-BE49-F238E27FC236}">
                <a16:creationId xmlns:a16="http://schemas.microsoft.com/office/drawing/2014/main" id="{EC3B7B9D-D05D-5746-947D-2E2381CCA60E}"/>
              </a:ext>
            </a:extLst>
          </p:cNvPr>
          <p:cNvSpPr>
            <a:spLocks noGrp="1"/>
          </p:cNvSpPr>
          <p:nvPr>
            <p:ph idx="1"/>
          </p:nvPr>
        </p:nvSpPr>
        <p:spPr>
          <a:xfrm>
            <a:off x="426670" y="2364194"/>
            <a:ext cx="4145330" cy="2550706"/>
          </a:xfrm>
        </p:spPr>
        <p:txBody>
          <a:bodyPr>
            <a:normAutofit fontScale="92500" lnSpcReduction="10000"/>
          </a:bodyPr>
          <a:lstStyle/>
          <a:p>
            <a:r>
              <a:rPr lang="en-US" dirty="0"/>
              <a:t>Manual reconciliation of the “variables” across the research CDW (STRIDE) and the live data.</a:t>
            </a:r>
          </a:p>
          <a:p>
            <a:r>
              <a:rPr lang="en-US" dirty="0"/>
              <a:t>The “33 tables” data feed available on a SOM server (</a:t>
            </a:r>
            <a:r>
              <a:rPr lang="en-US" dirty="0" err="1"/>
              <a:t>shahlab</a:t>
            </a:r>
            <a:r>
              <a:rPr lang="en-US" dirty="0"/>
              <a:t>-secure).</a:t>
            </a:r>
          </a:p>
          <a:p>
            <a:r>
              <a:rPr lang="en-US" dirty="0"/>
              <a:t>Integration into work application via emails / APIs (next slide).</a:t>
            </a:r>
          </a:p>
        </p:txBody>
      </p:sp>
      <p:sp>
        <p:nvSpPr>
          <p:cNvPr id="4" name="Slide Number Placeholder 3">
            <a:extLst>
              <a:ext uri="{FF2B5EF4-FFF2-40B4-BE49-F238E27FC236}">
                <a16:creationId xmlns:a16="http://schemas.microsoft.com/office/drawing/2014/main" id="{5C9F952F-1CE9-374B-A60E-9B2CFB1673C5}"/>
              </a:ext>
            </a:extLst>
          </p:cNvPr>
          <p:cNvSpPr>
            <a:spLocks noGrp="1"/>
          </p:cNvSpPr>
          <p:nvPr>
            <p:ph type="sldNum" sz="quarter" idx="12"/>
          </p:nvPr>
        </p:nvSpPr>
        <p:spPr/>
        <p:txBody>
          <a:bodyPr/>
          <a:lstStyle/>
          <a:p>
            <a:pPr defTabSz="457123">
              <a:defRPr/>
            </a:pPr>
            <a:fld id="{2066355A-084C-D24E-9AD2-7E4FC41EA627}" type="slidenum">
              <a:rPr lang="en-US"/>
              <a:pPr defTabSz="457123">
                <a:defRPr/>
              </a:pPr>
              <a:t>26</a:t>
            </a:fld>
            <a:endParaRPr lang="en-US"/>
          </a:p>
        </p:txBody>
      </p:sp>
      <p:pic>
        <p:nvPicPr>
          <p:cNvPr id="10" name="Picture 9">
            <a:extLst>
              <a:ext uri="{FF2B5EF4-FFF2-40B4-BE49-F238E27FC236}">
                <a16:creationId xmlns:a16="http://schemas.microsoft.com/office/drawing/2014/main" id="{29B5C184-A02F-B845-92E3-57084A2AF871}"/>
              </a:ext>
            </a:extLst>
          </p:cNvPr>
          <p:cNvPicPr>
            <a:picLocks noChangeAspect="1"/>
          </p:cNvPicPr>
          <p:nvPr/>
        </p:nvPicPr>
        <p:blipFill>
          <a:blip r:embed="rId3"/>
          <a:stretch>
            <a:fillRect/>
          </a:stretch>
        </p:blipFill>
        <p:spPr>
          <a:xfrm>
            <a:off x="4684745" y="2364194"/>
            <a:ext cx="4296485" cy="255070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D6AF527-B4B6-C94A-BB4E-304B1B31D9A6}"/>
              </a:ext>
            </a:extLst>
          </p:cNvPr>
          <p:cNvSpPr txBox="1"/>
          <p:nvPr/>
        </p:nvSpPr>
        <p:spPr>
          <a:xfrm>
            <a:off x="6705601" y="1776550"/>
            <a:ext cx="989373"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Yohan </a:t>
            </a:r>
            <a:r>
              <a:rPr lang="en-US" sz="1000" dirty="0" err="1">
                <a:solidFill>
                  <a:prstClr val="black"/>
                </a:solidFill>
                <a:latin typeface="Arial" panose="020B0604020202020204" pitchFamily="34" charset="0"/>
                <a:cs typeface="Arial" panose="020B0604020202020204" pitchFamily="34" charset="0"/>
              </a:rPr>
              <a:t>Vetteth</a:t>
            </a:r>
            <a:endParaRPr lang="en-US" sz="1000" dirty="0">
              <a:solidFill>
                <a:prstClr val="black"/>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F8D63CD-E46B-C04A-90F0-8ED6FF59D1AA}"/>
              </a:ext>
            </a:extLst>
          </p:cNvPr>
          <p:cNvSpPr txBox="1"/>
          <p:nvPr/>
        </p:nvSpPr>
        <p:spPr>
          <a:xfrm>
            <a:off x="7720041" y="1791863"/>
            <a:ext cx="914033"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Kenny Shum</a:t>
            </a:r>
          </a:p>
        </p:txBody>
      </p:sp>
      <p:pic>
        <p:nvPicPr>
          <p:cNvPr id="17" name="Picture 16" descr="A person posing for the camera&#10;&#10;Description automatically generated">
            <a:extLst>
              <a:ext uri="{FF2B5EF4-FFF2-40B4-BE49-F238E27FC236}">
                <a16:creationId xmlns:a16="http://schemas.microsoft.com/office/drawing/2014/main" id="{14956F1E-26AF-044B-8A13-20C968325CA0}"/>
              </a:ext>
            </a:extLst>
          </p:cNvPr>
          <p:cNvPicPr>
            <a:picLocks noChangeAspect="1"/>
          </p:cNvPicPr>
          <p:nvPr/>
        </p:nvPicPr>
        <p:blipFill rotWithShape="1">
          <a:blip r:embed="rId4">
            <a:extLst>
              <a:ext uri="{28A0092B-C50C-407E-A947-70E740481C1C}">
                <a14:useLocalDpi xmlns:a14="http://schemas.microsoft.com/office/drawing/2010/main" val="0"/>
              </a:ext>
            </a:extLst>
          </a:blip>
          <a:srcRect l="19987" t="15916" r="12413" b="12087"/>
          <a:stretch/>
        </p:blipFill>
        <p:spPr>
          <a:xfrm>
            <a:off x="7742356" y="850340"/>
            <a:ext cx="862149" cy="914400"/>
          </a:xfrm>
          <a:prstGeom prst="ellipse">
            <a:avLst/>
          </a:prstGeom>
          <a:ln>
            <a:solidFill>
              <a:sysClr val="windowText" lastClr="000000"/>
            </a:solidFill>
          </a:ln>
        </p:spPr>
      </p:pic>
      <p:pic>
        <p:nvPicPr>
          <p:cNvPr id="2050" name="Picture 2">
            <a:extLst>
              <a:ext uri="{FF2B5EF4-FFF2-40B4-BE49-F238E27FC236}">
                <a16:creationId xmlns:a16="http://schemas.microsoft.com/office/drawing/2014/main" id="{67B352E6-118A-6944-97C4-8160EF8DFA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842" y="838200"/>
            <a:ext cx="914400" cy="914400"/>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7BA7754-E315-1A4C-9DDD-024210779083}"/>
              </a:ext>
            </a:extLst>
          </p:cNvPr>
          <p:cNvSpPr txBox="1"/>
          <p:nvPr/>
        </p:nvSpPr>
        <p:spPr>
          <a:xfrm>
            <a:off x="5813734" y="1752601"/>
            <a:ext cx="760144" cy="246221"/>
          </a:xfrm>
          <a:prstGeom prst="rect">
            <a:avLst/>
          </a:prstGeom>
          <a:noFill/>
        </p:spPr>
        <p:txBody>
          <a:bodyPr wrap="none" rtlCol="0">
            <a:spAutoFit/>
          </a:bodyPr>
          <a:lstStyle/>
          <a:p>
            <a:pPr defTabSz="914400"/>
            <a:r>
              <a:rPr lang="en-US" sz="1000" dirty="0" err="1">
                <a:solidFill>
                  <a:prstClr val="black"/>
                </a:solidFill>
                <a:latin typeface="Arial" panose="020B0604020202020204" pitchFamily="34" charset="0"/>
                <a:cs typeface="Arial" panose="020B0604020202020204" pitchFamily="34" charset="0"/>
              </a:rPr>
              <a:t>Sigi</a:t>
            </a:r>
            <a:r>
              <a:rPr lang="en-US" sz="1000" dirty="0">
                <a:solidFill>
                  <a:prstClr val="black"/>
                </a:solidFill>
                <a:latin typeface="Arial" panose="020B0604020202020204" pitchFamily="34" charset="0"/>
                <a:cs typeface="Arial" panose="020B0604020202020204" pitchFamily="34" charset="0"/>
              </a:rPr>
              <a:t> </a:t>
            </a:r>
            <a:r>
              <a:rPr lang="en-US" sz="1000" dirty="0" err="1">
                <a:solidFill>
                  <a:prstClr val="black"/>
                </a:solidFill>
                <a:latin typeface="Arial" panose="020B0604020202020204" pitchFamily="34" charset="0"/>
                <a:cs typeface="Arial" panose="020B0604020202020204" pitchFamily="34" charset="0"/>
              </a:rPr>
              <a:t>Javitz</a:t>
            </a:r>
            <a:endParaRPr lang="en-US" sz="1000" dirty="0">
              <a:solidFill>
                <a:prstClr val="black"/>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3346041-7F10-124D-B232-6921F851BAD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698528" y="855821"/>
            <a:ext cx="914604" cy="917466"/>
          </a:xfrm>
          <a:prstGeom prst="ellipse">
            <a:avLst/>
          </a:prstGeom>
          <a:ln w="6350">
            <a:solidFill>
              <a:sysClr val="windowText" lastClr="000000"/>
            </a:solidFill>
          </a:ln>
        </p:spPr>
      </p:pic>
      <p:sp>
        <p:nvSpPr>
          <p:cNvPr id="13" name="TextBox 12">
            <a:extLst>
              <a:ext uri="{FF2B5EF4-FFF2-40B4-BE49-F238E27FC236}">
                <a16:creationId xmlns:a16="http://schemas.microsoft.com/office/drawing/2014/main" id="{4B026DD1-8E42-A34D-B7D1-B7D64FC913E2}"/>
              </a:ext>
            </a:extLst>
          </p:cNvPr>
          <p:cNvSpPr txBox="1"/>
          <p:nvPr/>
        </p:nvSpPr>
        <p:spPr>
          <a:xfrm>
            <a:off x="4794994" y="1751775"/>
            <a:ext cx="721672" cy="247047"/>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Ken Jung</a:t>
            </a:r>
          </a:p>
        </p:txBody>
      </p:sp>
      <p:pic>
        <p:nvPicPr>
          <p:cNvPr id="5" name="Picture 4">
            <a:extLst>
              <a:ext uri="{FF2B5EF4-FFF2-40B4-BE49-F238E27FC236}">
                <a16:creationId xmlns:a16="http://schemas.microsoft.com/office/drawing/2014/main" id="{8880555B-DE47-D047-96E2-3CAE2405E0B7}"/>
              </a:ext>
            </a:extLst>
          </p:cNvPr>
          <p:cNvPicPr>
            <a:picLocks noChangeAspect="1"/>
          </p:cNvPicPr>
          <p:nvPr/>
        </p:nvPicPr>
        <p:blipFill rotWithShape="1">
          <a:blip r:embed="rId7"/>
          <a:srcRect b="10056"/>
          <a:stretch/>
        </p:blipFill>
        <p:spPr>
          <a:xfrm>
            <a:off x="6750112" y="855821"/>
            <a:ext cx="873375" cy="914400"/>
          </a:xfrm>
          <a:prstGeom prst="ellipse">
            <a:avLst/>
          </a:prstGeom>
          <a:ln>
            <a:solidFill>
              <a:srgbClr val="000000"/>
            </a:solidFill>
          </a:ln>
        </p:spPr>
      </p:pic>
    </p:spTree>
    <p:extLst>
      <p:ext uri="{BB962C8B-B14F-4D97-AF65-F5344CB8AC3E}">
        <p14:creationId xmlns:p14="http://schemas.microsoft.com/office/powerpoint/2010/main" val="572372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0" y="214317"/>
            <a:ext cx="9144000" cy="1143000"/>
          </a:xfrm>
          <a:prstGeom prst="rect">
            <a:avLst/>
          </a:prstGeom>
          <a:noFill/>
          <a:ln>
            <a:noFill/>
          </a:ln>
        </p:spPr>
        <p:txBody>
          <a:bodyPr spcFirstLastPara="1" vert="horz" wrap="square" lIns="91400" tIns="45700" rIns="91400" bIns="45700" rtlCol="0" anchor="ctr" anchorCtr="0">
            <a:noAutofit/>
          </a:bodyPr>
          <a:lstStyle/>
          <a:p>
            <a:pPr algn="ctr"/>
            <a:r>
              <a:rPr lang="en-US" sz="4000" dirty="0">
                <a:latin typeface="Source Sans Pro" panose="020B0503030403020204" pitchFamily="34" charset="0"/>
                <a:ea typeface="Source Sans Pro" panose="020B0503030403020204" pitchFamily="34" charset="0"/>
              </a:rPr>
              <a:t>5 questions to build and deploy a model</a:t>
            </a:r>
            <a:endParaRPr sz="4000" dirty="0">
              <a:latin typeface="Source Sans Pro" panose="020B0503030403020204" pitchFamily="34" charset="0"/>
              <a:ea typeface="Source Sans Pro" panose="020B0503030403020204" pitchFamily="34" charset="0"/>
            </a:endParaRPr>
          </a:p>
        </p:txBody>
      </p:sp>
      <p:cxnSp>
        <p:nvCxnSpPr>
          <p:cNvPr id="144" name="Google Shape;144;p27"/>
          <p:cNvCxnSpPr/>
          <p:nvPr/>
        </p:nvCxnSpPr>
        <p:spPr>
          <a:xfrm flipH="1">
            <a:off x="4558208" y="1682851"/>
            <a:ext cx="19800" cy="4572000"/>
          </a:xfrm>
          <a:prstGeom prst="straightConnector1">
            <a:avLst/>
          </a:prstGeom>
          <a:noFill/>
          <a:ln w="25400" cap="flat" cmpd="sng">
            <a:solidFill>
              <a:srgbClr val="990000"/>
            </a:solidFill>
            <a:prstDash val="dash"/>
            <a:round/>
            <a:headEnd type="none" w="sm" len="sm"/>
            <a:tailEnd type="none" w="sm" len="sm"/>
          </a:ln>
          <a:effectLst>
            <a:outerShdw blurRad="40000" dist="20000" dir="5400000" rotWithShape="0">
              <a:srgbClr val="000000">
                <a:alpha val="37647"/>
              </a:srgbClr>
            </a:outerShdw>
          </a:effectLst>
        </p:spPr>
      </p:cxnSp>
      <p:sp>
        <p:nvSpPr>
          <p:cNvPr id="145" name="Google Shape;145;p27"/>
          <p:cNvSpPr txBox="1"/>
          <p:nvPr/>
        </p:nvSpPr>
        <p:spPr>
          <a:xfrm>
            <a:off x="965374" y="1892250"/>
            <a:ext cx="3323400" cy="3693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kern="0" dirty="0">
                <a:solidFill>
                  <a:srgbClr val="000000"/>
                </a:solidFill>
                <a:latin typeface="Source Sans Pro Light"/>
                <a:ea typeface="Source Sans Pro Light"/>
                <a:cs typeface="Source Sans Pro Light"/>
                <a:sym typeface="Source Sans Pro Light"/>
              </a:rPr>
              <a:t>Research - “Model development”</a:t>
            </a:r>
            <a:endParaRPr sz="1400" kern="0" dirty="0">
              <a:solidFill>
                <a:srgbClr val="000000"/>
              </a:solidFill>
              <a:latin typeface="Source Sans Pro Light"/>
              <a:ea typeface="Source Sans Pro Light"/>
              <a:cs typeface="Source Sans Pro Light"/>
              <a:sym typeface="Source Sans Pro Light"/>
            </a:endParaRPr>
          </a:p>
        </p:txBody>
      </p:sp>
      <p:sp>
        <p:nvSpPr>
          <p:cNvPr id="146" name="Google Shape;146;p27"/>
          <p:cNvSpPr txBox="1"/>
          <p:nvPr/>
        </p:nvSpPr>
        <p:spPr>
          <a:xfrm>
            <a:off x="5180550" y="1892275"/>
            <a:ext cx="3323400" cy="3693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kern="0">
                <a:solidFill>
                  <a:srgbClr val="000000"/>
                </a:solidFill>
                <a:latin typeface="Source Sans Pro Light"/>
                <a:ea typeface="Source Sans Pro Light"/>
                <a:cs typeface="Source Sans Pro Light"/>
                <a:sym typeface="Source Sans Pro Light"/>
              </a:rPr>
              <a:t>Operations - “Model deployment”</a:t>
            </a:r>
            <a:endParaRPr kern="0">
              <a:solidFill>
                <a:srgbClr val="000000"/>
              </a:solidFill>
              <a:latin typeface="Source Sans Pro Light"/>
              <a:ea typeface="Source Sans Pro Light"/>
              <a:cs typeface="Source Sans Pro Light"/>
              <a:sym typeface="Source Sans Pro Light"/>
            </a:endParaRPr>
          </a:p>
        </p:txBody>
      </p:sp>
      <p:pic>
        <p:nvPicPr>
          <p:cNvPr id="147" name="Google Shape;147;p27"/>
          <p:cNvPicPr preferRelativeResize="0"/>
          <p:nvPr/>
        </p:nvPicPr>
        <p:blipFill rotWithShape="1">
          <a:blip r:embed="rId3">
            <a:alphaModFix/>
          </a:blip>
          <a:srcRect/>
          <a:stretch/>
        </p:blipFill>
        <p:spPr>
          <a:xfrm>
            <a:off x="4987675" y="3293875"/>
            <a:ext cx="1396200" cy="1396200"/>
          </a:xfrm>
          <a:prstGeom prst="rect">
            <a:avLst/>
          </a:prstGeom>
          <a:noFill/>
          <a:ln>
            <a:noFill/>
          </a:ln>
        </p:spPr>
      </p:pic>
      <p:pic>
        <p:nvPicPr>
          <p:cNvPr id="148" name="Google Shape;148;p27"/>
          <p:cNvPicPr preferRelativeResize="0"/>
          <p:nvPr/>
        </p:nvPicPr>
        <p:blipFill rotWithShape="1">
          <a:blip r:embed="rId3">
            <a:alphaModFix/>
          </a:blip>
          <a:srcRect/>
          <a:stretch/>
        </p:blipFill>
        <p:spPr>
          <a:xfrm>
            <a:off x="1430900" y="2483425"/>
            <a:ext cx="1524550" cy="1524550"/>
          </a:xfrm>
          <a:prstGeom prst="rect">
            <a:avLst/>
          </a:prstGeom>
          <a:noFill/>
          <a:ln>
            <a:noFill/>
          </a:ln>
        </p:spPr>
      </p:pic>
      <p:pic>
        <p:nvPicPr>
          <p:cNvPr id="149" name="Google Shape;149;p27"/>
          <p:cNvPicPr preferRelativeResize="0"/>
          <p:nvPr/>
        </p:nvPicPr>
        <p:blipFill rotWithShape="1">
          <a:blip r:embed="rId4">
            <a:alphaModFix/>
          </a:blip>
          <a:srcRect/>
          <a:stretch/>
        </p:blipFill>
        <p:spPr>
          <a:xfrm>
            <a:off x="6845848" y="3480657"/>
            <a:ext cx="1105893" cy="1105893"/>
          </a:xfrm>
          <a:prstGeom prst="rect">
            <a:avLst/>
          </a:prstGeom>
          <a:noFill/>
          <a:ln>
            <a:noFill/>
          </a:ln>
        </p:spPr>
      </p:pic>
      <p:sp>
        <p:nvSpPr>
          <p:cNvPr id="150" name="Google Shape;150;p27"/>
          <p:cNvSpPr txBox="1"/>
          <p:nvPr/>
        </p:nvSpPr>
        <p:spPr>
          <a:xfrm>
            <a:off x="5848800" y="2684900"/>
            <a:ext cx="1328700" cy="4155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050" kern="0">
                <a:solidFill>
                  <a:srgbClr val="000000"/>
                </a:solidFill>
                <a:latin typeface="Source Sans Pro"/>
                <a:ea typeface="Source Sans Pro"/>
                <a:cs typeface="Source Sans Pro"/>
                <a:sym typeface="Source Sans Pro"/>
              </a:rPr>
              <a:t>Production system e.g. EPIC Caché</a:t>
            </a:r>
            <a:endParaRPr sz="1050" kern="0">
              <a:solidFill>
                <a:srgbClr val="000000"/>
              </a:solidFill>
              <a:latin typeface="Source Sans Pro"/>
              <a:ea typeface="Source Sans Pro"/>
              <a:cs typeface="Source Sans Pro"/>
              <a:sym typeface="Source Sans Pro"/>
            </a:endParaRPr>
          </a:p>
        </p:txBody>
      </p:sp>
      <p:sp>
        <p:nvSpPr>
          <p:cNvPr id="151" name="Google Shape;151;p27"/>
          <p:cNvSpPr/>
          <p:nvPr/>
        </p:nvSpPr>
        <p:spPr>
          <a:xfrm flipH="1">
            <a:off x="5530306" y="3263809"/>
            <a:ext cx="201900" cy="365100"/>
          </a:xfrm>
          <a:prstGeom prst="downArrow">
            <a:avLst>
              <a:gd name="adj1" fmla="val 50000"/>
              <a:gd name="adj2"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FFFFFF"/>
              </a:solidFill>
              <a:latin typeface="Source Sans Pro"/>
              <a:ea typeface="Source Sans Pro"/>
              <a:cs typeface="Source Sans Pro"/>
              <a:sym typeface="Source Sans Pro"/>
            </a:endParaRPr>
          </a:p>
        </p:txBody>
      </p:sp>
      <p:grpSp>
        <p:nvGrpSpPr>
          <p:cNvPr id="152" name="Google Shape;152;p27"/>
          <p:cNvGrpSpPr/>
          <p:nvPr/>
        </p:nvGrpSpPr>
        <p:grpSpPr>
          <a:xfrm>
            <a:off x="2031154" y="3092031"/>
            <a:ext cx="1524536" cy="1081702"/>
            <a:chOff x="711185" y="2645763"/>
            <a:chExt cx="2032715" cy="1442269"/>
          </a:xfrm>
        </p:grpSpPr>
        <p:sp>
          <p:nvSpPr>
            <p:cNvPr id="153" name="Google Shape;153;p27"/>
            <p:cNvSpPr/>
            <p:nvPr/>
          </p:nvSpPr>
          <p:spPr>
            <a:xfrm>
              <a:off x="711185" y="2645763"/>
              <a:ext cx="1897805" cy="1442269"/>
            </a:xfrm>
            <a:prstGeom prst="arc">
              <a:avLst>
                <a:gd name="adj1" fmla="val 16200000"/>
                <a:gd name="adj2" fmla="val 0"/>
              </a:avLst>
            </a:prstGeom>
            <a:noFill/>
            <a:ln w="127000" cap="flat" cmpd="sng">
              <a:solidFill>
                <a:srgbClr val="0096DA"/>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A41F35"/>
                </a:solidFill>
                <a:latin typeface="Source Sans Pro"/>
                <a:ea typeface="Source Sans Pro"/>
                <a:cs typeface="Source Sans Pro"/>
                <a:sym typeface="Source Sans Pro"/>
              </a:endParaRPr>
            </a:p>
          </p:txBody>
        </p:sp>
        <p:sp>
          <p:nvSpPr>
            <p:cNvPr id="154" name="Google Shape;154;p27"/>
            <p:cNvSpPr/>
            <p:nvPr/>
          </p:nvSpPr>
          <p:spPr>
            <a:xfrm rot="10800000">
              <a:off x="2454034" y="3323151"/>
              <a:ext cx="289866" cy="209861"/>
            </a:xfrm>
            <a:prstGeom prst="triangle">
              <a:avLst>
                <a:gd name="adj"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FFFFFF"/>
                </a:solidFill>
                <a:latin typeface="Source Sans Pro"/>
                <a:ea typeface="Source Sans Pro"/>
                <a:cs typeface="Source Sans Pro"/>
                <a:sym typeface="Source Sans Pro"/>
              </a:endParaRPr>
            </a:p>
          </p:txBody>
        </p:sp>
      </p:grpSp>
      <p:sp>
        <p:nvSpPr>
          <p:cNvPr id="155" name="Google Shape;155;p27"/>
          <p:cNvSpPr/>
          <p:nvPr/>
        </p:nvSpPr>
        <p:spPr>
          <a:xfrm>
            <a:off x="3777899" y="3278619"/>
            <a:ext cx="1396200" cy="795900"/>
          </a:xfrm>
          <a:prstGeom prst="arc">
            <a:avLst>
              <a:gd name="adj1" fmla="val 16200000"/>
              <a:gd name="adj2" fmla="val 21223924"/>
            </a:avLst>
          </a:prstGeom>
          <a:noFill/>
          <a:ln w="127000" cap="flat" cmpd="sng">
            <a:solidFill>
              <a:srgbClr val="0096DA"/>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A41F35"/>
              </a:solidFill>
              <a:latin typeface="Source Sans Pro"/>
              <a:ea typeface="Source Sans Pro"/>
              <a:cs typeface="Source Sans Pro"/>
              <a:sym typeface="Source Sans Pro"/>
            </a:endParaRPr>
          </a:p>
        </p:txBody>
      </p:sp>
      <p:sp>
        <p:nvSpPr>
          <p:cNvPr id="156" name="Google Shape;156;p27"/>
          <p:cNvSpPr/>
          <p:nvPr/>
        </p:nvSpPr>
        <p:spPr>
          <a:xfrm flipH="1">
            <a:off x="3783652" y="3280905"/>
            <a:ext cx="1398900" cy="795900"/>
          </a:xfrm>
          <a:prstGeom prst="arc">
            <a:avLst>
              <a:gd name="adj1" fmla="val 16200000"/>
              <a:gd name="adj2" fmla="val 21223924"/>
            </a:avLst>
          </a:prstGeom>
          <a:noFill/>
          <a:ln w="127000" cap="flat" cmpd="sng">
            <a:solidFill>
              <a:srgbClr val="0096DA"/>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A41F35"/>
              </a:solidFill>
              <a:latin typeface="Source Sans Pro"/>
              <a:ea typeface="Source Sans Pro"/>
              <a:cs typeface="Source Sans Pro"/>
              <a:sym typeface="Source Sans Pro"/>
            </a:endParaRPr>
          </a:p>
        </p:txBody>
      </p:sp>
      <p:sp>
        <p:nvSpPr>
          <p:cNvPr id="157" name="Google Shape;157;p27"/>
          <p:cNvSpPr/>
          <p:nvPr/>
        </p:nvSpPr>
        <p:spPr>
          <a:xfrm rot="-9764419">
            <a:off x="3672045" y="3604164"/>
            <a:ext cx="217389" cy="157329"/>
          </a:xfrm>
          <a:prstGeom prst="triangle">
            <a:avLst>
              <a:gd name="adj"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FFFFFF"/>
              </a:solidFill>
              <a:latin typeface="Source Sans Pro"/>
              <a:ea typeface="Source Sans Pro"/>
              <a:cs typeface="Source Sans Pro"/>
              <a:sym typeface="Source Sans Pro"/>
            </a:endParaRPr>
          </a:p>
        </p:txBody>
      </p:sp>
      <p:sp>
        <p:nvSpPr>
          <p:cNvPr id="159" name="Google Shape;159;p27"/>
          <p:cNvSpPr/>
          <p:nvPr/>
        </p:nvSpPr>
        <p:spPr>
          <a:xfrm rot="10800000" flipH="1">
            <a:off x="3802493" y="4020462"/>
            <a:ext cx="1398900" cy="795900"/>
          </a:xfrm>
          <a:prstGeom prst="arc">
            <a:avLst>
              <a:gd name="adj1" fmla="val 16200000"/>
              <a:gd name="adj2" fmla="val 21223924"/>
            </a:avLst>
          </a:prstGeom>
          <a:noFill/>
          <a:ln w="127000" cap="flat" cmpd="sng">
            <a:solidFill>
              <a:srgbClr val="0096DA"/>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A41F35"/>
              </a:solidFill>
              <a:latin typeface="Source Sans Pro"/>
              <a:ea typeface="Source Sans Pro"/>
              <a:cs typeface="Source Sans Pro"/>
              <a:sym typeface="Source Sans Pro"/>
            </a:endParaRPr>
          </a:p>
        </p:txBody>
      </p:sp>
      <p:sp>
        <p:nvSpPr>
          <p:cNvPr id="160" name="Google Shape;160;p27"/>
          <p:cNvSpPr/>
          <p:nvPr/>
        </p:nvSpPr>
        <p:spPr>
          <a:xfrm rot="1271102">
            <a:off x="5115614" y="4341054"/>
            <a:ext cx="217499" cy="157276"/>
          </a:xfrm>
          <a:prstGeom prst="triangle">
            <a:avLst>
              <a:gd name="adj"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FFFFFF"/>
              </a:solidFill>
              <a:latin typeface="Source Sans Pro"/>
              <a:ea typeface="Source Sans Pro"/>
              <a:cs typeface="Source Sans Pro"/>
              <a:sym typeface="Source Sans Pro"/>
            </a:endParaRPr>
          </a:p>
        </p:txBody>
      </p:sp>
      <p:sp>
        <p:nvSpPr>
          <p:cNvPr id="161" name="Google Shape;161;p27"/>
          <p:cNvSpPr txBox="1"/>
          <p:nvPr/>
        </p:nvSpPr>
        <p:spPr>
          <a:xfrm>
            <a:off x="5365050" y="4352075"/>
            <a:ext cx="1640400" cy="2538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050" kern="0">
                <a:solidFill>
                  <a:srgbClr val="000000"/>
                </a:solidFill>
                <a:latin typeface="Source Sans Pro"/>
                <a:ea typeface="Source Sans Pro"/>
                <a:cs typeface="Source Sans Pro"/>
                <a:sym typeface="Source Sans Pro"/>
              </a:rPr>
              <a:t>EDW, e.g. Health Catalyst</a:t>
            </a:r>
            <a:endParaRPr sz="1400" kern="0">
              <a:solidFill>
                <a:srgbClr val="000000"/>
              </a:solidFill>
              <a:latin typeface="Arial"/>
              <a:cs typeface="Arial"/>
              <a:sym typeface="Arial"/>
            </a:endParaRPr>
          </a:p>
        </p:txBody>
      </p:sp>
      <p:sp>
        <p:nvSpPr>
          <p:cNvPr id="162" name="Google Shape;162;p27"/>
          <p:cNvSpPr/>
          <p:nvPr/>
        </p:nvSpPr>
        <p:spPr>
          <a:xfrm rot="-5400000" flipH="1">
            <a:off x="6413710" y="3697567"/>
            <a:ext cx="198900" cy="685800"/>
          </a:xfrm>
          <a:prstGeom prst="downArrow">
            <a:avLst>
              <a:gd name="adj1" fmla="val 50000"/>
              <a:gd name="adj2"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FFFFFF"/>
              </a:solidFill>
              <a:latin typeface="Source Sans Pro"/>
              <a:ea typeface="Source Sans Pro"/>
              <a:cs typeface="Source Sans Pro"/>
              <a:sym typeface="Source Sans Pro"/>
            </a:endParaRPr>
          </a:p>
        </p:txBody>
      </p:sp>
      <p:sp>
        <p:nvSpPr>
          <p:cNvPr id="163" name="Google Shape;163;p27"/>
          <p:cNvSpPr txBox="1"/>
          <p:nvPr/>
        </p:nvSpPr>
        <p:spPr>
          <a:xfrm>
            <a:off x="1816150" y="3575500"/>
            <a:ext cx="793800" cy="2538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050" kern="0">
                <a:solidFill>
                  <a:srgbClr val="000000"/>
                </a:solidFill>
                <a:latin typeface="Source Sans Pro"/>
                <a:ea typeface="Source Sans Pro"/>
                <a:cs typeface="Source Sans Pro"/>
                <a:sym typeface="Source Sans Pro"/>
              </a:rPr>
              <a:t>e.g. STARR</a:t>
            </a:r>
            <a:endParaRPr sz="1400" kern="0">
              <a:solidFill>
                <a:srgbClr val="000000"/>
              </a:solidFill>
              <a:latin typeface="Arial"/>
              <a:cs typeface="Arial"/>
              <a:sym typeface="Arial"/>
            </a:endParaRPr>
          </a:p>
        </p:txBody>
      </p:sp>
      <p:pic>
        <p:nvPicPr>
          <p:cNvPr id="164" name="Google Shape;164;p27"/>
          <p:cNvPicPr preferRelativeResize="0"/>
          <p:nvPr/>
        </p:nvPicPr>
        <p:blipFill rotWithShape="1">
          <a:blip r:embed="rId5">
            <a:alphaModFix/>
          </a:blip>
          <a:srcRect/>
          <a:stretch/>
        </p:blipFill>
        <p:spPr>
          <a:xfrm>
            <a:off x="2618600" y="3435476"/>
            <a:ext cx="1595250" cy="1595250"/>
          </a:xfrm>
          <a:prstGeom prst="rect">
            <a:avLst/>
          </a:prstGeom>
          <a:noFill/>
          <a:ln>
            <a:noFill/>
          </a:ln>
        </p:spPr>
      </p:pic>
      <p:sp>
        <p:nvSpPr>
          <p:cNvPr id="165" name="Google Shape;165;p27"/>
          <p:cNvSpPr/>
          <p:nvPr/>
        </p:nvSpPr>
        <p:spPr>
          <a:xfrm>
            <a:off x="3000375" y="3956375"/>
            <a:ext cx="793908" cy="576072"/>
          </a:xfrm>
          <a:prstGeom prst="cloud">
            <a:avLst/>
          </a:prstGeom>
          <a:solidFill>
            <a:srgbClr val="BFBFBF"/>
          </a:solidFill>
          <a:ln w="25400" cap="flat" cmpd="sng">
            <a:solidFill>
              <a:srgbClr val="E6798B"/>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r>
              <a:rPr lang="en-US" sz="950" b="1" kern="0">
                <a:solidFill>
                  <a:srgbClr val="000000"/>
                </a:solidFill>
                <a:latin typeface="Source Sans Pro"/>
                <a:ea typeface="Source Sans Pro"/>
                <a:cs typeface="Source Sans Pro"/>
                <a:sym typeface="Source Sans Pro"/>
              </a:rPr>
              <a:t>f:X → Y</a:t>
            </a:r>
            <a:endParaRPr sz="950" b="1" kern="0">
              <a:solidFill>
                <a:srgbClr val="000000"/>
              </a:solidFill>
              <a:latin typeface="Source Sans Pro"/>
              <a:ea typeface="Source Sans Pro"/>
              <a:cs typeface="Source Sans Pro"/>
              <a:sym typeface="Source Sans Pro"/>
            </a:endParaRPr>
          </a:p>
        </p:txBody>
      </p:sp>
      <p:pic>
        <p:nvPicPr>
          <p:cNvPr id="166" name="Google Shape;166;p27"/>
          <p:cNvPicPr preferRelativeResize="0"/>
          <p:nvPr/>
        </p:nvPicPr>
        <p:blipFill rotWithShape="1">
          <a:blip r:embed="rId6">
            <a:alphaModFix/>
          </a:blip>
          <a:srcRect/>
          <a:stretch/>
        </p:blipFill>
        <p:spPr>
          <a:xfrm>
            <a:off x="2585508" y="4406467"/>
            <a:ext cx="793905" cy="793905"/>
          </a:xfrm>
          <a:prstGeom prst="rect">
            <a:avLst/>
          </a:prstGeom>
          <a:noFill/>
          <a:ln>
            <a:noFill/>
          </a:ln>
        </p:spPr>
      </p:pic>
      <p:sp>
        <p:nvSpPr>
          <p:cNvPr id="167" name="Google Shape;167;p27"/>
          <p:cNvSpPr/>
          <p:nvPr/>
        </p:nvSpPr>
        <p:spPr>
          <a:xfrm>
            <a:off x="1206225" y="2443775"/>
            <a:ext cx="1437000" cy="415500"/>
          </a:xfrm>
          <a:prstGeom prst="rect">
            <a:avLst/>
          </a:prstGeom>
          <a:solidFill>
            <a:srgbClr val="FFE599"/>
          </a:solidFill>
          <a:ln>
            <a:noFill/>
          </a:ln>
        </p:spPr>
        <p:txBody>
          <a:bodyPr spcFirstLastPara="1" wrap="square" lIns="91425" tIns="45700" rIns="91425" bIns="45700" anchor="t" anchorCtr="0">
            <a:noAutofit/>
          </a:bodyPr>
          <a:lstStyle/>
          <a:p>
            <a:pPr defTabSz="914400">
              <a:buClr>
                <a:srgbClr val="000000"/>
              </a:buClr>
            </a:pPr>
            <a:r>
              <a:rPr lang="en-US" sz="1050" b="1" kern="0">
                <a:solidFill>
                  <a:srgbClr val="000000"/>
                </a:solidFill>
                <a:latin typeface="Source Sans Pro"/>
                <a:ea typeface="Source Sans Pro"/>
                <a:cs typeface="Source Sans Pro"/>
                <a:sym typeface="Source Sans Pro"/>
              </a:rPr>
              <a:t>Q1:</a:t>
            </a:r>
            <a:r>
              <a:rPr lang="en-US" sz="1050" kern="0">
                <a:solidFill>
                  <a:srgbClr val="000000"/>
                </a:solidFill>
                <a:latin typeface="Source Sans Pro"/>
                <a:ea typeface="Source Sans Pro"/>
                <a:cs typeface="Source Sans Pro"/>
                <a:sym typeface="Source Sans Pro"/>
              </a:rPr>
              <a:t> How to obtain the data to train models</a:t>
            </a:r>
            <a:endParaRPr sz="1400" kern="0">
              <a:solidFill>
                <a:srgbClr val="000000"/>
              </a:solidFill>
              <a:latin typeface="Arial"/>
              <a:cs typeface="Arial"/>
              <a:sym typeface="Arial"/>
            </a:endParaRPr>
          </a:p>
        </p:txBody>
      </p:sp>
      <p:sp>
        <p:nvSpPr>
          <p:cNvPr id="168" name="Google Shape;168;p27"/>
          <p:cNvSpPr/>
          <p:nvPr/>
        </p:nvSpPr>
        <p:spPr>
          <a:xfrm>
            <a:off x="3490788" y="2584440"/>
            <a:ext cx="1818600" cy="576000"/>
          </a:xfrm>
          <a:prstGeom prst="rect">
            <a:avLst/>
          </a:prstGeom>
          <a:solidFill>
            <a:srgbClr val="FFE599"/>
          </a:solidFill>
          <a:ln>
            <a:noFill/>
          </a:ln>
        </p:spPr>
        <p:txBody>
          <a:bodyPr spcFirstLastPara="1" wrap="square" lIns="91425" tIns="45700" rIns="91425" bIns="45700" anchor="t" anchorCtr="0">
            <a:noAutofit/>
          </a:bodyPr>
          <a:lstStyle/>
          <a:p>
            <a:pPr defTabSz="914400">
              <a:buClr>
                <a:srgbClr val="000000"/>
              </a:buClr>
            </a:pPr>
            <a:r>
              <a:rPr lang="en-US" sz="1050" b="1" kern="0" dirty="0">
                <a:solidFill>
                  <a:srgbClr val="000000"/>
                </a:solidFill>
                <a:latin typeface="Source Sans Pro"/>
                <a:ea typeface="Source Sans Pro"/>
                <a:cs typeface="Source Sans Pro"/>
                <a:sym typeface="Source Sans Pro"/>
              </a:rPr>
              <a:t>Q3:</a:t>
            </a:r>
            <a:r>
              <a:rPr lang="en-US" sz="1050" kern="0" dirty="0">
                <a:solidFill>
                  <a:srgbClr val="000000"/>
                </a:solidFill>
                <a:latin typeface="Source Sans Pro"/>
                <a:ea typeface="Source Sans Pro"/>
                <a:cs typeface="Source Sans Pro"/>
                <a:sym typeface="Source Sans Pro"/>
              </a:rPr>
              <a:t> How to obtain the current and historical data to apply a model (do inference)</a:t>
            </a:r>
            <a:endParaRPr sz="1400" kern="0" dirty="0">
              <a:solidFill>
                <a:srgbClr val="000000"/>
              </a:solidFill>
              <a:latin typeface="Arial"/>
              <a:cs typeface="Arial"/>
              <a:sym typeface="Arial"/>
            </a:endParaRPr>
          </a:p>
        </p:txBody>
      </p:sp>
      <p:sp>
        <p:nvSpPr>
          <p:cNvPr id="169" name="Google Shape;169;p27"/>
          <p:cNvSpPr/>
          <p:nvPr/>
        </p:nvSpPr>
        <p:spPr>
          <a:xfrm>
            <a:off x="1203138" y="5026709"/>
            <a:ext cx="1935000" cy="415500"/>
          </a:xfrm>
          <a:prstGeom prst="rect">
            <a:avLst/>
          </a:prstGeom>
          <a:solidFill>
            <a:srgbClr val="FFE599"/>
          </a:solidFill>
          <a:ln>
            <a:noFill/>
          </a:ln>
        </p:spPr>
        <p:txBody>
          <a:bodyPr spcFirstLastPara="1" wrap="square" lIns="91425" tIns="45700" rIns="91425" bIns="45700" anchor="t" anchorCtr="0">
            <a:noAutofit/>
          </a:bodyPr>
          <a:lstStyle/>
          <a:p>
            <a:pPr defTabSz="914400">
              <a:buClr>
                <a:srgbClr val="000000"/>
              </a:buClr>
            </a:pPr>
            <a:r>
              <a:rPr lang="en-US" sz="1050" b="1" kern="0" dirty="0">
                <a:solidFill>
                  <a:srgbClr val="000000"/>
                </a:solidFill>
                <a:latin typeface="Source Sans Pro"/>
                <a:ea typeface="Source Sans Pro"/>
                <a:cs typeface="Source Sans Pro"/>
                <a:sym typeface="Source Sans Pro"/>
              </a:rPr>
              <a:t>Q2:</a:t>
            </a:r>
            <a:r>
              <a:rPr lang="en-US" sz="1050" kern="0" dirty="0">
                <a:solidFill>
                  <a:srgbClr val="000000"/>
                </a:solidFill>
                <a:latin typeface="Source Sans Pro"/>
                <a:ea typeface="Source Sans Pro"/>
                <a:cs typeface="Source Sans Pro"/>
                <a:sym typeface="Source Sans Pro"/>
              </a:rPr>
              <a:t> Where do we run inference for a new patient’s data?</a:t>
            </a:r>
            <a:endParaRPr sz="1400" kern="0" dirty="0">
              <a:solidFill>
                <a:srgbClr val="000000"/>
              </a:solidFill>
              <a:latin typeface="Arial"/>
              <a:cs typeface="Arial"/>
              <a:sym typeface="Arial"/>
            </a:endParaRPr>
          </a:p>
        </p:txBody>
      </p:sp>
      <p:sp>
        <p:nvSpPr>
          <p:cNvPr id="170" name="Google Shape;170;p27"/>
          <p:cNvSpPr/>
          <p:nvPr/>
        </p:nvSpPr>
        <p:spPr>
          <a:xfrm>
            <a:off x="3489892" y="5033520"/>
            <a:ext cx="2024100" cy="577200"/>
          </a:xfrm>
          <a:prstGeom prst="rect">
            <a:avLst/>
          </a:prstGeom>
          <a:solidFill>
            <a:srgbClr val="FFE599"/>
          </a:solidFill>
          <a:ln>
            <a:noFill/>
          </a:ln>
        </p:spPr>
        <p:txBody>
          <a:bodyPr spcFirstLastPara="1" wrap="square" lIns="91425" tIns="45700" rIns="91425" bIns="45700" anchor="t" anchorCtr="0">
            <a:noAutofit/>
          </a:bodyPr>
          <a:lstStyle/>
          <a:p>
            <a:pPr defTabSz="914400">
              <a:buClr>
                <a:srgbClr val="000000"/>
              </a:buClr>
            </a:pPr>
            <a:r>
              <a:rPr lang="en-US" sz="1050" b="1" kern="0">
                <a:solidFill>
                  <a:srgbClr val="000000"/>
                </a:solidFill>
                <a:latin typeface="Source Sans Pro"/>
                <a:ea typeface="Source Sans Pro"/>
                <a:cs typeface="Source Sans Pro"/>
                <a:sym typeface="Source Sans Pro"/>
              </a:rPr>
              <a:t>Q4:</a:t>
            </a:r>
            <a:r>
              <a:rPr lang="en-US" sz="1050" kern="0">
                <a:solidFill>
                  <a:srgbClr val="000000"/>
                </a:solidFill>
                <a:latin typeface="Source Sans Pro"/>
                <a:ea typeface="Source Sans Pro"/>
                <a:cs typeface="Source Sans Pro"/>
                <a:sym typeface="Source Sans Pro"/>
              </a:rPr>
              <a:t> How to send the model’s output (i.e. probability estimate) back into clinical workflow?</a:t>
            </a:r>
            <a:endParaRPr sz="1400" kern="0">
              <a:solidFill>
                <a:srgbClr val="000000"/>
              </a:solidFill>
              <a:latin typeface="Arial"/>
              <a:cs typeface="Arial"/>
              <a:sym typeface="Arial"/>
            </a:endParaRPr>
          </a:p>
        </p:txBody>
      </p:sp>
      <p:sp>
        <p:nvSpPr>
          <p:cNvPr id="171" name="Google Shape;171;p27"/>
          <p:cNvSpPr/>
          <p:nvPr/>
        </p:nvSpPr>
        <p:spPr>
          <a:xfrm>
            <a:off x="6856050" y="4491175"/>
            <a:ext cx="2024100" cy="576000"/>
          </a:xfrm>
          <a:prstGeom prst="rect">
            <a:avLst/>
          </a:prstGeom>
          <a:solidFill>
            <a:srgbClr val="FFE599"/>
          </a:solidFill>
          <a:ln>
            <a:noFill/>
          </a:ln>
        </p:spPr>
        <p:txBody>
          <a:bodyPr spcFirstLastPara="1" wrap="square" lIns="91425" tIns="45700" rIns="91425" bIns="45700" anchor="t" anchorCtr="0">
            <a:noAutofit/>
          </a:bodyPr>
          <a:lstStyle/>
          <a:p>
            <a:pPr defTabSz="914400">
              <a:buClr>
                <a:srgbClr val="000000"/>
              </a:buClr>
            </a:pPr>
            <a:r>
              <a:rPr lang="en-US" sz="1050" b="1" kern="0">
                <a:solidFill>
                  <a:srgbClr val="000000"/>
                </a:solidFill>
                <a:latin typeface="Source Sans Pro"/>
                <a:ea typeface="Source Sans Pro"/>
                <a:cs typeface="Source Sans Pro"/>
                <a:sym typeface="Source Sans Pro"/>
              </a:rPr>
              <a:t>Q5:</a:t>
            </a:r>
            <a:r>
              <a:rPr lang="en-US" sz="1050" kern="0">
                <a:solidFill>
                  <a:srgbClr val="000000"/>
                </a:solidFill>
                <a:latin typeface="Source Sans Pro"/>
                <a:ea typeface="Source Sans Pro"/>
                <a:cs typeface="Source Sans Pro"/>
                <a:sym typeface="Source Sans Pro"/>
              </a:rPr>
              <a:t> Clinical Integration, follow up action, and evaluation of the model-enabled workflow</a:t>
            </a:r>
            <a:endParaRPr sz="1400" kern="0">
              <a:solidFill>
                <a:srgbClr val="000000"/>
              </a:solidFill>
              <a:latin typeface="Arial"/>
              <a:cs typeface="Arial"/>
              <a:sym typeface="Arial"/>
            </a:endParaRPr>
          </a:p>
        </p:txBody>
      </p:sp>
      <p:pic>
        <p:nvPicPr>
          <p:cNvPr id="172" name="Google Shape;172;p27"/>
          <p:cNvPicPr preferRelativeResize="0"/>
          <p:nvPr/>
        </p:nvPicPr>
        <p:blipFill rotWithShape="1">
          <a:blip r:embed="rId3">
            <a:alphaModFix/>
          </a:blip>
          <a:srcRect/>
          <a:stretch/>
        </p:blipFill>
        <p:spPr>
          <a:xfrm>
            <a:off x="5039700" y="2250300"/>
            <a:ext cx="1289050" cy="1289050"/>
          </a:xfrm>
          <a:prstGeom prst="rect">
            <a:avLst/>
          </a:prstGeom>
          <a:noFill/>
          <a:ln>
            <a:noFill/>
          </a:ln>
        </p:spPr>
      </p:pic>
      <p:sp>
        <p:nvSpPr>
          <p:cNvPr id="158" name="Google Shape;158;p27"/>
          <p:cNvSpPr/>
          <p:nvPr/>
        </p:nvSpPr>
        <p:spPr>
          <a:xfrm rot="10800000">
            <a:off x="3823116" y="4020462"/>
            <a:ext cx="1396200" cy="795900"/>
          </a:xfrm>
          <a:prstGeom prst="arc">
            <a:avLst>
              <a:gd name="adj1" fmla="val 16200000"/>
              <a:gd name="adj2" fmla="val 21223924"/>
            </a:avLst>
          </a:prstGeom>
          <a:noFill/>
          <a:ln w="127000" cap="flat" cmpd="sng">
            <a:solidFill>
              <a:srgbClr val="0096DA"/>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sz="1050" kern="0">
              <a:solidFill>
                <a:srgbClr val="A41F35"/>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A4F879-4F69-6346-9AD2-DA3856BB1FB1}"/>
              </a:ext>
            </a:extLst>
          </p:cNvPr>
          <p:cNvSpPr>
            <a:spLocks noGrp="1"/>
          </p:cNvSpPr>
          <p:nvPr>
            <p:ph type="title"/>
          </p:nvPr>
        </p:nvSpPr>
        <p:spPr/>
        <p:txBody>
          <a:bodyPr/>
          <a:lstStyle/>
          <a:p>
            <a:r>
              <a:rPr lang="en-US" dirty="0">
                <a:solidFill>
                  <a:schemeClr val="accent2"/>
                </a:solidFill>
              </a:rPr>
              <a:t>7: Clinical Integration</a:t>
            </a:r>
            <a:endParaRPr lang="en-US" dirty="0">
              <a:solidFill>
                <a:schemeClr val="tx1"/>
              </a:solidFill>
            </a:endParaRPr>
          </a:p>
        </p:txBody>
      </p:sp>
      <p:sp>
        <p:nvSpPr>
          <p:cNvPr id="3" name="Slide Number Placeholder 2">
            <a:extLst>
              <a:ext uri="{FF2B5EF4-FFF2-40B4-BE49-F238E27FC236}">
                <a16:creationId xmlns:a16="http://schemas.microsoft.com/office/drawing/2014/main" id="{6AB76B85-0F9B-3841-A54F-D2B8332A68D1}"/>
              </a:ext>
            </a:extLst>
          </p:cNvPr>
          <p:cNvSpPr>
            <a:spLocks noGrp="1"/>
          </p:cNvSpPr>
          <p:nvPr>
            <p:ph type="sldNum" sz="quarter" idx="12"/>
          </p:nvPr>
        </p:nvSpPr>
        <p:spPr/>
        <p:txBody>
          <a:bodyPr/>
          <a:lstStyle/>
          <a:p>
            <a:pPr defTabSz="457123">
              <a:defRPr/>
            </a:pPr>
            <a:fld id="{2066355A-084C-D24E-9AD2-7E4FC41EA627}" type="slidenum">
              <a:rPr lang="en-US"/>
              <a:pPr defTabSz="457123">
                <a:defRPr/>
              </a:pPr>
              <a:t>28</a:t>
            </a:fld>
            <a:endParaRPr lang="en-US"/>
          </a:p>
        </p:txBody>
      </p:sp>
      <p:pic>
        <p:nvPicPr>
          <p:cNvPr id="4098" name="Picture 2">
            <a:extLst>
              <a:ext uri="{FF2B5EF4-FFF2-40B4-BE49-F238E27FC236}">
                <a16:creationId xmlns:a16="http://schemas.microsoft.com/office/drawing/2014/main" id="{B89F6578-5494-2D40-9C80-B4B28045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70" y="2287135"/>
            <a:ext cx="5436560" cy="30618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493C802-602E-4F47-BC9E-8DF7240A95B1}"/>
              </a:ext>
            </a:extLst>
          </p:cNvPr>
          <p:cNvPicPr>
            <a:picLocks noChangeAspect="1"/>
          </p:cNvPicPr>
          <p:nvPr/>
        </p:nvPicPr>
        <p:blipFill rotWithShape="1">
          <a:blip r:embed="rId4"/>
          <a:srcRect l="3544" b="55023"/>
          <a:stretch/>
        </p:blipFill>
        <p:spPr>
          <a:xfrm>
            <a:off x="4273347" y="2802892"/>
            <a:ext cx="4680433" cy="166825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1F0B6F4-5129-4941-A540-A17CC9532BF9}"/>
              </a:ext>
            </a:extLst>
          </p:cNvPr>
          <p:cNvPicPr>
            <a:picLocks noChangeAspect="1"/>
          </p:cNvPicPr>
          <p:nvPr/>
        </p:nvPicPr>
        <p:blipFill>
          <a:blip r:embed="rId5"/>
          <a:stretch>
            <a:fillRect/>
          </a:stretch>
        </p:blipFill>
        <p:spPr>
          <a:xfrm>
            <a:off x="7981397" y="841902"/>
            <a:ext cx="914400" cy="914400"/>
          </a:xfrm>
          <a:prstGeom prst="ellipse">
            <a:avLst/>
          </a:prstGeom>
          <a:ln>
            <a:solidFill>
              <a:sysClr val="windowText" lastClr="000000"/>
            </a:solidFill>
          </a:ln>
        </p:spPr>
      </p:pic>
      <p:sp>
        <p:nvSpPr>
          <p:cNvPr id="10" name="TextBox 9">
            <a:extLst>
              <a:ext uri="{FF2B5EF4-FFF2-40B4-BE49-F238E27FC236}">
                <a16:creationId xmlns:a16="http://schemas.microsoft.com/office/drawing/2014/main" id="{217A2E56-D3B2-1C45-9090-598261C00345}"/>
              </a:ext>
            </a:extLst>
          </p:cNvPr>
          <p:cNvSpPr txBox="1"/>
          <p:nvPr/>
        </p:nvSpPr>
        <p:spPr>
          <a:xfrm>
            <a:off x="7983641" y="1745039"/>
            <a:ext cx="970138" cy="246221"/>
          </a:xfrm>
          <a:prstGeom prst="rect">
            <a:avLst/>
          </a:prstGeom>
          <a:noFill/>
        </p:spPr>
        <p:txBody>
          <a:bodyPr wrap="none" rtlCol="0">
            <a:spAutoFit/>
          </a:bodyPr>
          <a:lstStyle/>
          <a:p>
            <a:pPr algn="ctr" defTabSz="914400"/>
            <a:r>
              <a:rPr lang="en-US" sz="1000" dirty="0" err="1">
                <a:solidFill>
                  <a:prstClr val="black"/>
                </a:solidFill>
                <a:latin typeface="Arial" panose="020B0604020202020204" pitchFamily="34" charset="0"/>
                <a:cs typeface="Arial" panose="020B0604020202020204" pitchFamily="34" charset="0"/>
              </a:rPr>
              <a:t>Sehj</a:t>
            </a:r>
            <a:r>
              <a:rPr lang="en-US" sz="1000" dirty="0">
                <a:solidFill>
                  <a:prstClr val="black"/>
                </a:solidFill>
                <a:latin typeface="Arial" panose="020B0604020202020204" pitchFamily="34" charset="0"/>
                <a:cs typeface="Arial" panose="020B0604020202020204" pitchFamily="34" charset="0"/>
              </a:rPr>
              <a:t> Kashyap</a:t>
            </a:r>
          </a:p>
        </p:txBody>
      </p:sp>
      <p:pic>
        <p:nvPicPr>
          <p:cNvPr id="11" name="Picture 2" descr="STFM 2021 Student Scholars | Primary Care and Population Health | Stanford  Medicine">
            <a:extLst>
              <a:ext uri="{FF2B5EF4-FFF2-40B4-BE49-F238E27FC236}">
                <a16:creationId xmlns:a16="http://schemas.microsoft.com/office/drawing/2014/main" id="{22FA89D0-83F7-FC4A-B00D-2FA807AF94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8179" y="868117"/>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26A0B2B-F53E-4840-86C1-9A4933246759}"/>
              </a:ext>
            </a:extLst>
          </p:cNvPr>
          <p:cNvSpPr txBox="1"/>
          <p:nvPr/>
        </p:nvSpPr>
        <p:spPr>
          <a:xfrm>
            <a:off x="7070257" y="1766055"/>
            <a:ext cx="883575"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Jonathan Lu</a:t>
            </a:r>
          </a:p>
        </p:txBody>
      </p:sp>
      <p:pic>
        <p:nvPicPr>
          <p:cNvPr id="4100" name="Picture 4" descr="Three compete for two Menlo Park school board seats | News | Almanac Online  |">
            <a:extLst>
              <a:ext uri="{FF2B5EF4-FFF2-40B4-BE49-F238E27FC236}">
                <a16:creationId xmlns:a16="http://schemas.microsoft.com/office/drawing/2014/main" id="{154C9452-3D98-4246-8337-505FE4A2D296}"/>
              </a:ext>
            </a:extLst>
          </p:cNvPr>
          <p:cNvPicPr>
            <a:picLocks noChangeArrowheads="1"/>
          </p:cNvPicPr>
          <p:nvPr/>
        </p:nvPicPr>
        <p:blipFill rotWithShape="1">
          <a:blip r:embed="rId7">
            <a:extLst>
              <a:ext uri="{28A0092B-C50C-407E-A947-70E740481C1C}">
                <a14:useLocalDpi xmlns:a14="http://schemas.microsoft.com/office/drawing/2010/main" val="0"/>
              </a:ext>
            </a:extLst>
          </a:blip>
          <a:srcRect l="23285" t="4800" r="24351" b="9920"/>
          <a:stretch/>
        </p:blipFill>
        <p:spPr bwMode="auto">
          <a:xfrm>
            <a:off x="6053861" y="851654"/>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BABE363-02AC-A441-9AC4-5B8C9E1AEC03}"/>
              </a:ext>
            </a:extLst>
          </p:cNvPr>
          <p:cNvSpPr txBox="1"/>
          <p:nvPr/>
        </p:nvSpPr>
        <p:spPr>
          <a:xfrm>
            <a:off x="6014169" y="1756303"/>
            <a:ext cx="1008609"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Robert Maclay</a:t>
            </a:r>
          </a:p>
        </p:txBody>
      </p:sp>
      <p:pic>
        <p:nvPicPr>
          <p:cNvPr id="13" name="Picture 12">
            <a:extLst>
              <a:ext uri="{FF2B5EF4-FFF2-40B4-BE49-F238E27FC236}">
                <a16:creationId xmlns:a16="http://schemas.microsoft.com/office/drawing/2014/main" id="{3104274E-909D-B846-8EEF-3C81237B88AD}"/>
              </a:ext>
            </a:extLst>
          </p:cNvPr>
          <p:cNvPicPr>
            <a:picLocks/>
          </p:cNvPicPr>
          <p:nvPr/>
        </p:nvPicPr>
        <p:blipFill rotWithShape="1">
          <a:blip r:embed="rId8"/>
          <a:srcRect l="15187" t="7579" r="6847" b="16294"/>
          <a:stretch/>
        </p:blipFill>
        <p:spPr>
          <a:xfrm>
            <a:off x="5082574" y="851654"/>
            <a:ext cx="914400" cy="914400"/>
          </a:xfrm>
          <a:prstGeom prst="ellipse">
            <a:avLst/>
          </a:prstGeom>
          <a:ln w="6350">
            <a:solidFill>
              <a:sysClr val="windowText" lastClr="000000"/>
            </a:solidFill>
          </a:ln>
        </p:spPr>
      </p:pic>
      <p:sp>
        <p:nvSpPr>
          <p:cNvPr id="15" name="TextBox 14">
            <a:extLst>
              <a:ext uri="{FF2B5EF4-FFF2-40B4-BE49-F238E27FC236}">
                <a16:creationId xmlns:a16="http://schemas.microsoft.com/office/drawing/2014/main" id="{F18B18AA-12F8-D44C-8782-1852FFF75D35}"/>
              </a:ext>
            </a:extLst>
          </p:cNvPr>
          <p:cNvSpPr txBox="1"/>
          <p:nvPr/>
        </p:nvSpPr>
        <p:spPr>
          <a:xfrm>
            <a:off x="5281490" y="1754791"/>
            <a:ext cx="55335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Ron Li</a:t>
            </a:r>
          </a:p>
        </p:txBody>
      </p:sp>
    </p:spTree>
    <p:extLst>
      <p:ext uri="{BB962C8B-B14F-4D97-AF65-F5344CB8AC3E}">
        <p14:creationId xmlns:p14="http://schemas.microsoft.com/office/powerpoint/2010/main" val="4161786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BC73-D756-534E-8681-EF006D16B02C}"/>
              </a:ext>
            </a:extLst>
          </p:cNvPr>
          <p:cNvSpPr>
            <a:spLocks noGrp="1"/>
          </p:cNvSpPr>
          <p:nvPr>
            <p:ph type="title"/>
          </p:nvPr>
        </p:nvSpPr>
        <p:spPr>
          <a:xfrm>
            <a:off x="426670" y="386022"/>
            <a:ext cx="8153400" cy="952500"/>
          </a:xfrm>
        </p:spPr>
        <p:txBody>
          <a:bodyPr anchor="ctr">
            <a:normAutofit/>
          </a:bodyPr>
          <a:lstStyle/>
          <a:p>
            <a:r>
              <a:rPr lang="en-US" dirty="0">
                <a:solidFill>
                  <a:schemeClr val="accent4"/>
                </a:solidFill>
                <a:latin typeface="Source Sans Pro" panose="020B0503030403020204" pitchFamily="34" charset="0"/>
                <a:ea typeface="Source Sans Pro" panose="020B0503030403020204" pitchFamily="34" charset="0"/>
              </a:rPr>
              <a:t>8: Utility assessment</a:t>
            </a:r>
          </a:p>
        </p:txBody>
      </p:sp>
      <p:sp>
        <p:nvSpPr>
          <p:cNvPr id="4" name="Slide Number Placeholder 3">
            <a:extLst>
              <a:ext uri="{FF2B5EF4-FFF2-40B4-BE49-F238E27FC236}">
                <a16:creationId xmlns:a16="http://schemas.microsoft.com/office/drawing/2014/main" id="{01848E0F-E6F4-CD48-977A-1115E381E83A}"/>
              </a:ext>
            </a:extLst>
          </p:cNvPr>
          <p:cNvSpPr>
            <a:spLocks noGrp="1"/>
          </p:cNvSpPr>
          <p:nvPr>
            <p:ph type="sldNum" sz="quarter" idx="12"/>
          </p:nvPr>
        </p:nvSpPr>
        <p:spPr>
          <a:xfrm>
            <a:off x="8318500" y="5711828"/>
            <a:ext cx="368300" cy="304271"/>
          </a:xfrm>
        </p:spPr>
        <p:txBody>
          <a:bodyPr anchor="ctr">
            <a:normAutofit/>
          </a:bodyPr>
          <a:lstStyle/>
          <a:p>
            <a:pPr defTabSz="457123">
              <a:spcAft>
                <a:spcPts val="600"/>
              </a:spcAft>
              <a:defRPr/>
            </a:pPr>
            <a:fld id="{2066355A-084C-D24E-9AD2-7E4FC41EA627}" type="slidenum">
              <a:rPr lang="en-US"/>
              <a:pPr defTabSz="457123">
                <a:spcAft>
                  <a:spcPts val="600"/>
                </a:spcAft>
                <a:defRPr/>
              </a:pPr>
              <a:t>29</a:t>
            </a:fld>
            <a:endParaRPr lang="en-US"/>
          </a:p>
        </p:txBody>
      </p:sp>
      <p:graphicFrame>
        <p:nvGraphicFramePr>
          <p:cNvPr id="12" name="Content Placeholder 2">
            <a:extLst>
              <a:ext uri="{FF2B5EF4-FFF2-40B4-BE49-F238E27FC236}">
                <a16:creationId xmlns:a16="http://schemas.microsoft.com/office/drawing/2014/main" id="{23B39B2D-1DD9-44BE-BC84-50CD66F1277C}"/>
              </a:ext>
            </a:extLst>
          </p:cNvPr>
          <p:cNvGraphicFramePr>
            <a:graphicFrameLocks noGrp="1"/>
          </p:cNvGraphicFramePr>
          <p:nvPr>
            <p:ph sz="half" idx="1"/>
            <p:extLst>
              <p:ext uri="{D42A27DB-BD31-4B8C-83A1-F6EECF244321}">
                <p14:modId xmlns:p14="http://schemas.microsoft.com/office/powerpoint/2010/main" val="3198374453"/>
              </p:ext>
            </p:extLst>
          </p:nvPr>
        </p:nvGraphicFramePr>
        <p:xfrm>
          <a:off x="426670" y="2301240"/>
          <a:ext cx="3624120" cy="2872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9A97530-954E-EE46-80E8-156C729E356B}"/>
              </a:ext>
            </a:extLst>
          </p:cNvPr>
          <p:cNvPicPr>
            <a:picLocks noChangeAspect="1"/>
          </p:cNvPicPr>
          <p:nvPr/>
        </p:nvPicPr>
        <p:blipFill rotWithShape="1">
          <a:blip r:embed="rId8"/>
          <a:srcRect l="429" t="26775" r="53960" b="1119"/>
          <a:stretch/>
        </p:blipFill>
        <p:spPr>
          <a:xfrm>
            <a:off x="4572001" y="2301240"/>
            <a:ext cx="2268039" cy="2108310"/>
          </a:xfrm>
          <a:prstGeom prst="rect">
            <a:avLst/>
          </a:prstGeom>
        </p:spPr>
      </p:pic>
      <p:pic>
        <p:nvPicPr>
          <p:cNvPr id="9" name="Picture 8">
            <a:extLst>
              <a:ext uri="{FF2B5EF4-FFF2-40B4-BE49-F238E27FC236}">
                <a16:creationId xmlns:a16="http://schemas.microsoft.com/office/drawing/2014/main" id="{6427C43A-9342-7246-A0D2-C602FFD97150}"/>
              </a:ext>
            </a:extLst>
          </p:cNvPr>
          <p:cNvPicPr>
            <a:picLocks noChangeAspect="1"/>
          </p:cNvPicPr>
          <p:nvPr/>
        </p:nvPicPr>
        <p:blipFill rotWithShape="1">
          <a:blip r:embed="rId9"/>
          <a:srcRect l="45139" t="25811" r="-466"/>
          <a:stretch/>
        </p:blipFill>
        <p:spPr>
          <a:xfrm>
            <a:off x="6628117" y="3737611"/>
            <a:ext cx="2268039" cy="1785333"/>
          </a:xfrm>
          <a:prstGeom prst="rect">
            <a:avLst/>
          </a:prstGeom>
        </p:spPr>
      </p:pic>
      <p:pic>
        <p:nvPicPr>
          <p:cNvPr id="18" name="Picture 17">
            <a:extLst>
              <a:ext uri="{FF2B5EF4-FFF2-40B4-BE49-F238E27FC236}">
                <a16:creationId xmlns:a16="http://schemas.microsoft.com/office/drawing/2014/main" id="{786080F1-E551-E746-94C8-8E9925883A5F}"/>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6717951" y="838200"/>
            <a:ext cx="914604" cy="917466"/>
          </a:xfrm>
          <a:prstGeom prst="ellipse">
            <a:avLst/>
          </a:prstGeom>
          <a:ln w="6350">
            <a:solidFill>
              <a:sysClr val="windowText" lastClr="000000"/>
            </a:solidFill>
          </a:ln>
        </p:spPr>
      </p:pic>
      <p:sp>
        <p:nvSpPr>
          <p:cNvPr id="19" name="TextBox 18">
            <a:extLst>
              <a:ext uri="{FF2B5EF4-FFF2-40B4-BE49-F238E27FC236}">
                <a16:creationId xmlns:a16="http://schemas.microsoft.com/office/drawing/2014/main" id="{9CDDF603-9938-4F47-8B67-BB6228FD6E74}"/>
              </a:ext>
            </a:extLst>
          </p:cNvPr>
          <p:cNvSpPr txBox="1"/>
          <p:nvPr/>
        </p:nvSpPr>
        <p:spPr>
          <a:xfrm>
            <a:off x="6814417" y="1734154"/>
            <a:ext cx="721672" cy="247047"/>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Ken Jung</a:t>
            </a:r>
          </a:p>
        </p:txBody>
      </p:sp>
      <p:pic>
        <p:nvPicPr>
          <p:cNvPr id="20" name="Picture 19">
            <a:extLst>
              <a:ext uri="{FF2B5EF4-FFF2-40B4-BE49-F238E27FC236}">
                <a16:creationId xmlns:a16="http://schemas.microsoft.com/office/drawing/2014/main" id="{34AE2515-86A8-804D-BB2D-CFEF8E9307E0}"/>
              </a:ext>
            </a:extLst>
          </p:cNvPr>
          <p:cNvPicPr>
            <a:picLocks noChangeAspect="1"/>
          </p:cNvPicPr>
          <p:nvPr/>
        </p:nvPicPr>
        <p:blipFill>
          <a:blip r:embed="rId11"/>
          <a:stretch>
            <a:fillRect/>
          </a:stretch>
        </p:blipFill>
        <p:spPr>
          <a:xfrm>
            <a:off x="7762136" y="857177"/>
            <a:ext cx="914400" cy="914400"/>
          </a:xfrm>
          <a:prstGeom prst="ellipse">
            <a:avLst/>
          </a:prstGeom>
          <a:ln>
            <a:solidFill>
              <a:sysClr val="windowText" lastClr="000000"/>
            </a:solidFill>
          </a:ln>
        </p:spPr>
      </p:pic>
      <p:sp>
        <p:nvSpPr>
          <p:cNvPr id="21" name="TextBox 20">
            <a:extLst>
              <a:ext uri="{FF2B5EF4-FFF2-40B4-BE49-F238E27FC236}">
                <a16:creationId xmlns:a16="http://schemas.microsoft.com/office/drawing/2014/main" id="{40B8FB77-453C-BD40-A600-1825D38197A2}"/>
              </a:ext>
            </a:extLst>
          </p:cNvPr>
          <p:cNvSpPr txBox="1"/>
          <p:nvPr/>
        </p:nvSpPr>
        <p:spPr>
          <a:xfrm>
            <a:off x="7749365" y="1731210"/>
            <a:ext cx="1005403" cy="246221"/>
          </a:xfrm>
          <a:prstGeom prst="rect">
            <a:avLst/>
          </a:prstGeom>
          <a:noFill/>
        </p:spPr>
        <p:txBody>
          <a:bodyPr wrap="none" rtlCol="0">
            <a:spAutoFit/>
          </a:bodyPr>
          <a:lstStyle/>
          <a:p>
            <a:pPr algn="ctr" defTabSz="914400"/>
            <a:r>
              <a:rPr lang="en-US" sz="1000" dirty="0">
                <a:solidFill>
                  <a:prstClr val="black"/>
                </a:solidFill>
                <a:latin typeface="Arial" panose="020B0604020202020204" pitchFamily="34" charset="0"/>
                <a:cs typeface="Arial" panose="020B0604020202020204" pitchFamily="34" charset="0"/>
              </a:rPr>
              <a:t>Steven Bagley</a:t>
            </a:r>
          </a:p>
        </p:txBody>
      </p:sp>
      <p:sp>
        <p:nvSpPr>
          <p:cNvPr id="11" name="Rectangle 10">
            <a:extLst>
              <a:ext uri="{FF2B5EF4-FFF2-40B4-BE49-F238E27FC236}">
                <a16:creationId xmlns:a16="http://schemas.microsoft.com/office/drawing/2014/main" id="{BB3F1E88-39AC-F516-B065-86A114B934AE}"/>
              </a:ext>
            </a:extLst>
          </p:cNvPr>
          <p:cNvSpPr/>
          <p:nvPr/>
        </p:nvSpPr>
        <p:spPr>
          <a:xfrm>
            <a:off x="1274912" y="5522944"/>
            <a:ext cx="6781604" cy="307777"/>
          </a:xfrm>
          <a:prstGeom prst="rect">
            <a:avLst/>
          </a:prstGeom>
        </p:spPr>
        <p:txBody>
          <a:bodyPr wrap="square">
            <a:spAutoFit/>
          </a:bodyPr>
          <a:lstStyle/>
          <a:p>
            <a:pPr algn="ctr" defTabSz="457123">
              <a:defRPr/>
            </a:pPr>
            <a:r>
              <a:rPr lang="en-US" sz="1400" dirty="0">
                <a:solidFill>
                  <a:srgbClr val="000000"/>
                </a:solidFill>
                <a:latin typeface="Source Sans Pro Light" panose="020B0403030403020204" pitchFamily="34" charset="0"/>
                <a:ea typeface="Source Sans Pro Light" panose="020B0403030403020204" pitchFamily="34" charset="0"/>
              </a:rPr>
              <a:t>https://analytics-</a:t>
            </a:r>
            <a:r>
              <a:rPr lang="en-US" sz="1400" dirty="0" err="1">
                <a:solidFill>
                  <a:srgbClr val="000000"/>
                </a:solidFill>
                <a:latin typeface="Source Sans Pro Light" panose="020B0403030403020204" pitchFamily="34" charset="0"/>
                <a:ea typeface="Source Sans Pro Light" panose="020B0403030403020204" pitchFamily="34" charset="0"/>
              </a:rPr>
              <a:t>dashboard.shinyapps.io</a:t>
            </a:r>
            <a:r>
              <a:rPr lang="en-US" sz="1400" dirty="0">
                <a:solidFill>
                  <a:srgbClr val="000000"/>
                </a:solidFill>
                <a:latin typeface="Source Sans Pro Light" panose="020B0403030403020204" pitchFamily="34" charset="0"/>
                <a:ea typeface="Source Sans Pro Light" panose="020B0403030403020204" pitchFamily="34" charset="0"/>
              </a:rPr>
              <a:t>/dashboard/</a:t>
            </a:r>
          </a:p>
        </p:txBody>
      </p:sp>
    </p:spTree>
    <p:extLst>
      <p:ext uri="{BB962C8B-B14F-4D97-AF65-F5344CB8AC3E}">
        <p14:creationId xmlns:p14="http://schemas.microsoft.com/office/powerpoint/2010/main" val="250650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for today</a:t>
            </a:r>
          </a:p>
        </p:txBody>
      </p:sp>
      <p:sp>
        <p:nvSpPr>
          <p:cNvPr id="3" name="Content Placeholder 2"/>
          <p:cNvSpPr>
            <a:spLocks noGrp="1"/>
          </p:cNvSpPr>
          <p:nvPr>
            <p:ph idx="1"/>
          </p:nvPr>
        </p:nvSpPr>
        <p:spPr/>
        <p:txBody>
          <a:bodyPr>
            <a:normAutofit/>
          </a:bodyPr>
          <a:lstStyle/>
          <a:p>
            <a:r>
              <a:rPr lang="en-US" dirty="0"/>
              <a:t>Review of predictions made using EHR data</a:t>
            </a:r>
          </a:p>
          <a:p>
            <a:r>
              <a:rPr lang="en-US" dirty="0"/>
              <a:t>Re-introduce ‘prediction-action’ pairing</a:t>
            </a:r>
          </a:p>
          <a:p>
            <a:r>
              <a:rPr lang="en-US" dirty="0"/>
              <a:t>Question the need for interpretability</a:t>
            </a:r>
          </a:p>
          <a:p>
            <a:r>
              <a:rPr lang="en-US" dirty="0"/>
              <a:t>Review one end to end example</a:t>
            </a:r>
          </a:p>
          <a:p>
            <a:pPr lvl="1"/>
            <a:r>
              <a:rPr lang="en-US" dirty="0"/>
              <a:t>Mortality prediction for advance care planning</a:t>
            </a:r>
          </a:p>
        </p:txBody>
      </p:sp>
    </p:spTree>
    <p:extLst>
      <p:ext uri="{BB962C8B-B14F-4D97-AF65-F5344CB8AC3E}">
        <p14:creationId xmlns:p14="http://schemas.microsoft.com/office/powerpoint/2010/main" val="60613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9"/>
          <p:cNvSpPr txBox="1">
            <a:spLocks noGrp="1"/>
          </p:cNvSpPr>
          <p:nvPr>
            <p:ph type="title"/>
          </p:nvPr>
        </p:nvSpPr>
        <p:spPr/>
        <p:txBody>
          <a:bodyPr spcFirstLastPara="1" vert="horz" lIns="91400" tIns="45700" rIns="91400" bIns="45700" rtlCol="0" anchor="ctr" anchorCtr="0">
            <a:normAutofit/>
          </a:bodyPr>
          <a:lstStyle/>
          <a:p>
            <a:pPr>
              <a:spcBef>
                <a:spcPts val="0"/>
              </a:spcBef>
            </a:pPr>
            <a:r>
              <a:rPr lang="en-US" dirty="0">
                <a:solidFill>
                  <a:schemeClr val="accent4"/>
                </a:solidFill>
                <a:latin typeface="Source Sans Pro" panose="020B0503030403020204" pitchFamily="34" charset="0"/>
                <a:ea typeface="Source Sans Pro" panose="020B0503030403020204" pitchFamily="34" charset="0"/>
              </a:rPr>
              <a:t>9: Workload analysis</a:t>
            </a:r>
          </a:p>
        </p:txBody>
      </p:sp>
      <p:graphicFrame>
        <p:nvGraphicFramePr>
          <p:cNvPr id="905" name="Content Placeholder 1">
            <a:extLst>
              <a:ext uri="{FF2B5EF4-FFF2-40B4-BE49-F238E27FC236}">
                <a16:creationId xmlns:a16="http://schemas.microsoft.com/office/drawing/2014/main" id="{E11CA0E3-7A8A-42F0-9CC2-B91A743C75BA}"/>
              </a:ext>
            </a:extLst>
          </p:cNvPr>
          <p:cNvGraphicFramePr>
            <a:graphicFrameLocks noGrp="1"/>
          </p:cNvGraphicFramePr>
          <p:nvPr>
            <p:ph sz="half" idx="1"/>
            <p:extLst>
              <p:ext uri="{D42A27DB-BD31-4B8C-83A1-F6EECF244321}">
                <p14:modId xmlns:p14="http://schemas.microsoft.com/office/powerpoint/2010/main" val="1432567595"/>
              </p:ext>
            </p:extLst>
          </p:nvPr>
        </p:nvGraphicFramePr>
        <p:xfrm>
          <a:off x="426670" y="2448054"/>
          <a:ext cx="3337242" cy="2638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ontent Placeholder 1">
            <a:extLst>
              <a:ext uri="{FF2B5EF4-FFF2-40B4-BE49-F238E27FC236}">
                <a16:creationId xmlns:a16="http://schemas.microsoft.com/office/drawing/2014/main" id="{C64EE0AB-A08E-4449-85EC-95D2981F4A01}"/>
              </a:ext>
            </a:extLst>
          </p:cNvPr>
          <p:cNvSpPr>
            <a:spLocks noGrp="1"/>
          </p:cNvSpPr>
          <p:nvPr>
            <p:ph sz="half" idx="2"/>
          </p:nvPr>
        </p:nvSpPr>
        <p:spPr>
          <a:xfrm>
            <a:off x="4091709" y="2448054"/>
            <a:ext cx="4593642" cy="3042662"/>
          </a:xfrm>
        </p:spPr>
        <p:txBody>
          <a:bodyPr>
            <a:normAutofit fontScale="85000" lnSpcReduction="10000"/>
          </a:bodyPr>
          <a:lstStyle/>
          <a:p>
            <a:pPr>
              <a:lnSpc>
                <a:spcPct val="120000"/>
              </a:lnSpc>
              <a:spcBef>
                <a:spcPts val="400"/>
              </a:spcBef>
              <a:spcAft>
                <a:spcPts val="400"/>
              </a:spcAft>
            </a:pPr>
            <a:r>
              <a:rPr lang="en" sz="2000" dirty="0"/>
              <a:t>“3 or more admissions” heuristic, flags 21% of cases; screen </a:t>
            </a:r>
            <a:r>
              <a:rPr lang="en-US" sz="2000" dirty="0"/>
              <a:t>2.46 cases to find one true case.</a:t>
            </a:r>
            <a:endParaRPr lang="en" sz="2000" dirty="0"/>
          </a:p>
          <a:p>
            <a:pPr>
              <a:lnSpc>
                <a:spcPct val="120000"/>
              </a:lnSpc>
              <a:spcBef>
                <a:spcPts val="400"/>
              </a:spcBef>
              <a:spcAft>
                <a:spcPts val="400"/>
              </a:spcAft>
            </a:pPr>
            <a:r>
              <a:rPr lang="en" sz="2000" dirty="0"/>
              <a:t>69% increase in triggering the workflow in internal medicine.</a:t>
            </a:r>
          </a:p>
          <a:p>
            <a:pPr>
              <a:lnSpc>
                <a:spcPct val="120000"/>
              </a:lnSpc>
              <a:spcBef>
                <a:spcPts val="400"/>
              </a:spcBef>
              <a:spcAft>
                <a:spcPts val="400"/>
              </a:spcAft>
            </a:pPr>
            <a:r>
              <a:rPr lang="en" sz="2000" dirty="0"/>
              <a:t>At 21% recall, cuts screening in half. At fixed work, finds 4x cases.</a:t>
            </a:r>
          </a:p>
          <a:p>
            <a:pPr>
              <a:lnSpc>
                <a:spcPct val="120000"/>
              </a:lnSpc>
              <a:spcBef>
                <a:spcPts val="400"/>
              </a:spcBef>
              <a:spcAft>
                <a:spcPts val="400"/>
              </a:spcAft>
            </a:pPr>
            <a:r>
              <a:rPr lang="en-US" sz="2000" dirty="0"/>
              <a:t>Simulation of 500 days of patient throughput, with the ACP workflow failing at different steps with certain probabilities.</a:t>
            </a:r>
            <a:endParaRPr lang="en" sz="2000" dirty="0"/>
          </a:p>
        </p:txBody>
      </p:sp>
      <p:sp>
        <p:nvSpPr>
          <p:cNvPr id="76" name="Slide Number Placeholder 3">
            <a:extLst>
              <a:ext uri="{FF2B5EF4-FFF2-40B4-BE49-F238E27FC236}">
                <a16:creationId xmlns:a16="http://schemas.microsoft.com/office/drawing/2014/main" id="{7EC2BE85-77E0-4C31-8818-D03099EE74FC}"/>
              </a:ext>
            </a:extLst>
          </p:cNvPr>
          <p:cNvSpPr>
            <a:spLocks noGrp="1"/>
          </p:cNvSpPr>
          <p:nvPr>
            <p:ph type="sldNum" sz="quarter" idx="12"/>
          </p:nvPr>
        </p:nvSpPr>
        <p:spPr/>
        <p:txBody>
          <a:bodyPr anchor="ctr">
            <a:normAutofit/>
          </a:bodyPr>
          <a:lstStyle/>
          <a:p>
            <a:pPr defTabSz="457123">
              <a:spcAft>
                <a:spcPts val="600"/>
              </a:spcAft>
              <a:defRPr/>
            </a:pPr>
            <a:fld id="{2066355A-084C-D24E-9AD2-7E4FC41EA627}" type="slidenum">
              <a:rPr lang="en-US"/>
              <a:pPr defTabSz="457123">
                <a:spcAft>
                  <a:spcPts val="600"/>
                </a:spcAft>
                <a:defRPr/>
              </a:pPr>
              <a:t>30</a:t>
            </a:fld>
            <a:endParaRPr lang="en-US"/>
          </a:p>
        </p:txBody>
      </p:sp>
      <p:pic>
        <p:nvPicPr>
          <p:cNvPr id="14" name="Picture 13">
            <a:extLst>
              <a:ext uri="{FF2B5EF4-FFF2-40B4-BE49-F238E27FC236}">
                <a16:creationId xmlns:a16="http://schemas.microsoft.com/office/drawing/2014/main" id="{03EF9DDD-6801-2D41-AED7-FFC8D270D1C2}"/>
              </a:ext>
            </a:extLst>
          </p:cNvPr>
          <p:cNvPicPr>
            <a:picLocks/>
          </p:cNvPicPr>
          <p:nvPr/>
        </p:nvPicPr>
        <p:blipFill rotWithShape="1">
          <a:blip r:embed="rId8"/>
          <a:srcRect l="15187" t="7579" r="6847" b="16294"/>
          <a:stretch/>
        </p:blipFill>
        <p:spPr>
          <a:xfrm>
            <a:off x="4788240" y="886978"/>
            <a:ext cx="914400" cy="914400"/>
          </a:xfrm>
          <a:prstGeom prst="ellipse">
            <a:avLst/>
          </a:prstGeom>
          <a:ln w="6350">
            <a:solidFill>
              <a:sysClr val="windowText" lastClr="000000"/>
            </a:solidFill>
          </a:ln>
        </p:spPr>
      </p:pic>
      <p:pic>
        <p:nvPicPr>
          <p:cNvPr id="15" name="Picture 14">
            <a:extLst>
              <a:ext uri="{FF2B5EF4-FFF2-40B4-BE49-F238E27FC236}">
                <a16:creationId xmlns:a16="http://schemas.microsoft.com/office/drawing/2014/main" id="{1322D7DB-D422-5048-B923-4996A8B66F53}"/>
              </a:ext>
            </a:extLst>
          </p:cNvPr>
          <p:cNvPicPr>
            <a:picLocks/>
          </p:cNvPicPr>
          <p:nvPr/>
        </p:nvPicPr>
        <p:blipFill rotWithShape="1">
          <a:blip r:embed="rId9"/>
          <a:srcRect l="11546" r="10834" b="24424"/>
          <a:stretch/>
        </p:blipFill>
        <p:spPr>
          <a:xfrm>
            <a:off x="7796075" y="875714"/>
            <a:ext cx="914400" cy="914400"/>
          </a:xfrm>
          <a:prstGeom prst="ellipse">
            <a:avLst/>
          </a:prstGeom>
          <a:ln w="6350">
            <a:solidFill>
              <a:sysClr val="windowText" lastClr="000000"/>
            </a:solidFill>
          </a:ln>
        </p:spPr>
      </p:pic>
      <p:sp>
        <p:nvSpPr>
          <p:cNvPr id="16" name="TextBox 15">
            <a:extLst>
              <a:ext uri="{FF2B5EF4-FFF2-40B4-BE49-F238E27FC236}">
                <a16:creationId xmlns:a16="http://schemas.microsoft.com/office/drawing/2014/main" id="{25325468-8223-364B-A949-25090C22DFFB}"/>
              </a:ext>
            </a:extLst>
          </p:cNvPr>
          <p:cNvSpPr txBox="1"/>
          <p:nvPr/>
        </p:nvSpPr>
        <p:spPr>
          <a:xfrm>
            <a:off x="4987156" y="1790115"/>
            <a:ext cx="55335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Ron Li</a:t>
            </a:r>
          </a:p>
        </p:txBody>
      </p:sp>
      <p:sp>
        <p:nvSpPr>
          <p:cNvPr id="17" name="TextBox 16">
            <a:extLst>
              <a:ext uri="{FF2B5EF4-FFF2-40B4-BE49-F238E27FC236}">
                <a16:creationId xmlns:a16="http://schemas.microsoft.com/office/drawing/2014/main" id="{E48BD9E1-C416-5C4E-80D5-6C2EF674D2DC}"/>
              </a:ext>
            </a:extLst>
          </p:cNvPr>
          <p:cNvSpPr txBox="1"/>
          <p:nvPr/>
        </p:nvSpPr>
        <p:spPr>
          <a:xfrm>
            <a:off x="7610222" y="1776269"/>
            <a:ext cx="124745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Stephanie Harman</a:t>
            </a:r>
          </a:p>
        </p:txBody>
      </p:sp>
      <p:pic>
        <p:nvPicPr>
          <p:cNvPr id="18" name="Picture 17">
            <a:extLst>
              <a:ext uri="{FF2B5EF4-FFF2-40B4-BE49-F238E27FC236}">
                <a16:creationId xmlns:a16="http://schemas.microsoft.com/office/drawing/2014/main" id="{E76EC7D3-016A-4942-A667-079F97E07AA6}"/>
              </a:ext>
            </a:extLst>
          </p:cNvPr>
          <p:cNvPicPr>
            <a:picLocks noChangeAspect="1"/>
          </p:cNvPicPr>
          <p:nvPr/>
        </p:nvPicPr>
        <p:blipFill>
          <a:blip r:embed="rId10"/>
          <a:stretch>
            <a:fillRect/>
          </a:stretch>
        </p:blipFill>
        <p:spPr>
          <a:xfrm>
            <a:off x="6777632" y="875714"/>
            <a:ext cx="914400" cy="914400"/>
          </a:xfrm>
          <a:prstGeom prst="ellipse">
            <a:avLst/>
          </a:prstGeom>
          <a:ln>
            <a:solidFill>
              <a:sysClr val="windowText" lastClr="000000"/>
            </a:solidFill>
          </a:ln>
        </p:spPr>
      </p:pic>
      <p:sp>
        <p:nvSpPr>
          <p:cNvPr id="19" name="TextBox 18">
            <a:extLst>
              <a:ext uri="{FF2B5EF4-FFF2-40B4-BE49-F238E27FC236}">
                <a16:creationId xmlns:a16="http://schemas.microsoft.com/office/drawing/2014/main" id="{44EEC307-0DBF-0A4B-8874-1845EEE8FE4D}"/>
              </a:ext>
            </a:extLst>
          </p:cNvPr>
          <p:cNvSpPr txBox="1"/>
          <p:nvPr/>
        </p:nvSpPr>
        <p:spPr>
          <a:xfrm>
            <a:off x="6719220" y="1773867"/>
            <a:ext cx="992579" cy="246221"/>
          </a:xfrm>
          <a:prstGeom prst="rect">
            <a:avLst/>
          </a:prstGeom>
          <a:noFill/>
        </p:spPr>
        <p:txBody>
          <a:bodyPr wrap="none" rtlCol="0">
            <a:spAutoFit/>
          </a:bodyPr>
          <a:lstStyle/>
          <a:p>
            <a:pPr algn="ctr" defTabSz="914400"/>
            <a:r>
              <a:rPr lang="en-US" sz="1000" dirty="0">
                <a:solidFill>
                  <a:prstClr val="black"/>
                </a:solidFill>
                <a:latin typeface="Arial" panose="020B0604020202020204" pitchFamily="34" charset="0"/>
                <a:cs typeface="Arial" panose="020B0604020202020204" pitchFamily="34" charset="0"/>
              </a:rPr>
              <a:t>Heather Shaw</a:t>
            </a:r>
          </a:p>
        </p:txBody>
      </p:sp>
      <p:pic>
        <p:nvPicPr>
          <p:cNvPr id="20" name="Picture 19">
            <a:extLst>
              <a:ext uri="{FF2B5EF4-FFF2-40B4-BE49-F238E27FC236}">
                <a16:creationId xmlns:a16="http://schemas.microsoft.com/office/drawing/2014/main" id="{4E7E5634-B905-9A44-BD52-0FFE0E03B1EA}"/>
              </a:ext>
            </a:extLst>
          </p:cNvPr>
          <p:cNvPicPr>
            <a:picLocks noChangeAspect="1"/>
          </p:cNvPicPr>
          <p:nvPr/>
        </p:nvPicPr>
        <p:blipFill>
          <a:blip r:embed="rId11"/>
          <a:stretch>
            <a:fillRect/>
          </a:stretch>
        </p:blipFill>
        <p:spPr>
          <a:xfrm>
            <a:off x="5775957" y="886978"/>
            <a:ext cx="914400" cy="914400"/>
          </a:xfrm>
          <a:prstGeom prst="ellipse">
            <a:avLst/>
          </a:prstGeom>
          <a:ln>
            <a:solidFill>
              <a:sysClr val="windowText" lastClr="000000"/>
            </a:solidFill>
          </a:ln>
        </p:spPr>
      </p:pic>
      <p:sp>
        <p:nvSpPr>
          <p:cNvPr id="21" name="TextBox 20">
            <a:extLst>
              <a:ext uri="{FF2B5EF4-FFF2-40B4-BE49-F238E27FC236}">
                <a16:creationId xmlns:a16="http://schemas.microsoft.com/office/drawing/2014/main" id="{30FCA890-4D5C-6A44-8828-417CE191DF47}"/>
              </a:ext>
            </a:extLst>
          </p:cNvPr>
          <p:cNvSpPr txBox="1"/>
          <p:nvPr/>
        </p:nvSpPr>
        <p:spPr>
          <a:xfrm>
            <a:off x="5778201" y="1790115"/>
            <a:ext cx="970138" cy="246221"/>
          </a:xfrm>
          <a:prstGeom prst="rect">
            <a:avLst/>
          </a:prstGeom>
          <a:noFill/>
        </p:spPr>
        <p:txBody>
          <a:bodyPr wrap="none" rtlCol="0">
            <a:spAutoFit/>
          </a:bodyPr>
          <a:lstStyle/>
          <a:p>
            <a:pPr algn="ctr" defTabSz="914400"/>
            <a:r>
              <a:rPr lang="en-US" sz="1000" dirty="0" err="1">
                <a:solidFill>
                  <a:prstClr val="black"/>
                </a:solidFill>
                <a:latin typeface="Arial" panose="020B0604020202020204" pitchFamily="34" charset="0"/>
                <a:cs typeface="Arial" panose="020B0604020202020204" pitchFamily="34" charset="0"/>
              </a:rPr>
              <a:t>Sehj</a:t>
            </a:r>
            <a:r>
              <a:rPr lang="en-US" sz="1000" dirty="0">
                <a:solidFill>
                  <a:prstClr val="black"/>
                </a:solidFill>
                <a:latin typeface="Arial" panose="020B0604020202020204" pitchFamily="34" charset="0"/>
                <a:cs typeface="Arial" panose="020B0604020202020204" pitchFamily="34" charset="0"/>
              </a:rPr>
              <a:t> Kashyap</a:t>
            </a:r>
          </a:p>
        </p:txBody>
      </p:sp>
    </p:spTree>
    <p:extLst>
      <p:ext uri="{BB962C8B-B14F-4D97-AF65-F5344CB8AC3E}">
        <p14:creationId xmlns:p14="http://schemas.microsoft.com/office/powerpoint/2010/main" val="2836962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8FBC-A3A7-1244-A982-6BA152866FB0}"/>
              </a:ext>
            </a:extLst>
          </p:cNvPr>
          <p:cNvSpPr>
            <a:spLocks noGrp="1"/>
          </p:cNvSpPr>
          <p:nvPr>
            <p:ph type="title"/>
          </p:nvPr>
        </p:nvSpPr>
        <p:spPr/>
        <p:txBody>
          <a:bodyPr/>
          <a:lstStyle/>
          <a:p>
            <a:r>
              <a:rPr lang="en-US" dirty="0">
                <a:solidFill>
                  <a:schemeClr val="tx1"/>
                </a:solidFill>
              </a:rPr>
              <a:t>10: Monitoring</a:t>
            </a:r>
          </a:p>
        </p:txBody>
      </p:sp>
      <p:sp>
        <p:nvSpPr>
          <p:cNvPr id="4" name="Slide Number Placeholder 3">
            <a:extLst>
              <a:ext uri="{FF2B5EF4-FFF2-40B4-BE49-F238E27FC236}">
                <a16:creationId xmlns:a16="http://schemas.microsoft.com/office/drawing/2014/main" id="{6818FB97-4123-704D-B711-B7D331F66AA3}"/>
              </a:ext>
            </a:extLst>
          </p:cNvPr>
          <p:cNvSpPr>
            <a:spLocks noGrp="1"/>
          </p:cNvSpPr>
          <p:nvPr>
            <p:ph type="sldNum" sz="quarter" idx="12"/>
          </p:nvPr>
        </p:nvSpPr>
        <p:spPr/>
        <p:txBody>
          <a:bodyPr/>
          <a:lstStyle/>
          <a:p>
            <a:pPr defTabSz="457123">
              <a:defRPr/>
            </a:pPr>
            <a:fld id="{2066355A-084C-D24E-9AD2-7E4FC41EA627}" type="slidenum">
              <a:rPr lang="en-US"/>
              <a:pPr defTabSz="457123">
                <a:defRPr/>
              </a:pPr>
              <a:t>31</a:t>
            </a:fld>
            <a:endParaRPr lang="en-US"/>
          </a:p>
        </p:txBody>
      </p:sp>
      <p:graphicFrame>
        <p:nvGraphicFramePr>
          <p:cNvPr id="14" name="Content Placeholder 1">
            <a:extLst>
              <a:ext uri="{FF2B5EF4-FFF2-40B4-BE49-F238E27FC236}">
                <a16:creationId xmlns:a16="http://schemas.microsoft.com/office/drawing/2014/main" id="{4158405E-88D2-824A-91B6-31A4E6EDBC97}"/>
              </a:ext>
            </a:extLst>
          </p:cNvPr>
          <p:cNvGraphicFramePr>
            <a:graphicFrameLocks/>
          </p:cNvGraphicFramePr>
          <p:nvPr/>
        </p:nvGraphicFramePr>
        <p:xfrm>
          <a:off x="426670" y="2565281"/>
          <a:ext cx="3337242" cy="263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61B569B-9F70-4F48-AEE2-B1CD6B011CB3}"/>
              </a:ext>
            </a:extLst>
          </p:cNvPr>
          <p:cNvPicPr>
            <a:picLocks/>
          </p:cNvPicPr>
          <p:nvPr/>
        </p:nvPicPr>
        <p:blipFill rotWithShape="1">
          <a:blip r:embed="rId8"/>
          <a:srcRect l="15187" t="7579" r="6847" b="16294"/>
          <a:stretch/>
        </p:blipFill>
        <p:spPr>
          <a:xfrm>
            <a:off x="7762981" y="870809"/>
            <a:ext cx="914400" cy="914400"/>
          </a:xfrm>
          <a:prstGeom prst="ellipse">
            <a:avLst/>
          </a:prstGeom>
          <a:ln w="6350">
            <a:solidFill>
              <a:sysClr val="windowText" lastClr="000000"/>
            </a:solidFill>
          </a:ln>
        </p:spPr>
      </p:pic>
      <p:sp>
        <p:nvSpPr>
          <p:cNvPr id="10" name="TextBox 9">
            <a:extLst>
              <a:ext uri="{FF2B5EF4-FFF2-40B4-BE49-F238E27FC236}">
                <a16:creationId xmlns:a16="http://schemas.microsoft.com/office/drawing/2014/main" id="{EB9F2B8A-8EAE-424D-8719-36B6C828265E}"/>
              </a:ext>
            </a:extLst>
          </p:cNvPr>
          <p:cNvSpPr txBox="1"/>
          <p:nvPr/>
        </p:nvSpPr>
        <p:spPr>
          <a:xfrm>
            <a:off x="7949294" y="1789742"/>
            <a:ext cx="55335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Ron Li</a:t>
            </a:r>
          </a:p>
        </p:txBody>
      </p:sp>
      <p:pic>
        <p:nvPicPr>
          <p:cNvPr id="3074" name="Picture 2" descr="STFM 2021 Student Scholars | Primary Care and Population Health | Stanford  Medicine">
            <a:extLst>
              <a:ext uri="{FF2B5EF4-FFF2-40B4-BE49-F238E27FC236}">
                <a16:creationId xmlns:a16="http://schemas.microsoft.com/office/drawing/2014/main" id="{BBDDD3C9-6076-DF49-9661-1CC32C00B8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3937" y="870809"/>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BCF5B13-B084-3F4E-9F2B-E0A3C20B671A}"/>
              </a:ext>
            </a:extLst>
          </p:cNvPr>
          <p:cNvSpPr txBox="1"/>
          <p:nvPr/>
        </p:nvSpPr>
        <p:spPr>
          <a:xfrm>
            <a:off x="6806015" y="1768747"/>
            <a:ext cx="883575"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Jonathan Lu</a:t>
            </a:r>
          </a:p>
        </p:txBody>
      </p:sp>
      <p:sp>
        <p:nvSpPr>
          <p:cNvPr id="15" name="TextBox 14">
            <a:extLst>
              <a:ext uri="{FF2B5EF4-FFF2-40B4-BE49-F238E27FC236}">
                <a16:creationId xmlns:a16="http://schemas.microsoft.com/office/drawing/2014/main" id="{048C0676-1787-174E-9D07-BEF6E29685E4}"/>
              </a:ext>
            </a:extLst>
          </p:cNvPr>
          <p:cNvSpPr txBox="1"/>
          <p:nvPr/>
        </p:nvSpPr>
        <p:spPr>
          <a:xfrm>
            <a:off x="4716628" y="1760887"/>
            <a:ext cx="1096775"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Ethan Steinberg</a:t>
            </a:r>
          </a:p>
        </p:txBody>
      </p:sp>
      <p:pic>
        <p:nvPicPr>
          <p:cNvPr id="16" name="Picture 15" descr="A person posing for the camera&#10;&#10;Description automatically generated">
            <a:extLst>
              <a:ext uri="{FF2B5EF4-FFF2-40B4-BE49-F238E27FC236}">
                <a16:creationId xmlns:a16="http://schemas.microsoft.com/office/drawing/2014/main" id="{6029BC9D-61F2-044F-96BD-7B365B4ECD50}"/>
              </a:ext>
            </a:extLst>
          </p:cNvPr>
          <p:cNvPicPr>
            <a:picLocks noChangeAspect="1"/>
          </p:cNvPicPr>
          <p:nvPr/>
        </p:nvPicPr>
        <p:blipFill rotWithShape="1">
          <a:blip r:embed="rId10">
            <a:extLst>
              <a:ext uri="{28A0092B-C50C-407E-A947-70E740481C1C}">
                <a14:useLocalDpi xmlns:a14="http://schemas.microsoft.com/office/drawing/2010/main" val="0"/>
              </a:ext>
            </a:extLst>
          </a:blip>
          <a:srcRect b="12892"/>
          <a:stretch/>
        </p:blipFill>
        <p:spPr>
          <a:xfrm>
            <a:off x="4824545" y="870997"/>
            <a:ext cx="839786" cy="914400"/>
          </a:xfrm>
          <a:prstGeom prst="ellipse">
            <a:avLst/>
          </a:prstGeom>
          <a:ln>
            <a:solidFill>
              <a:sysClr val="windowText" lastClr="000000"/>
            </a:solidFill>
          </a:ln>
        </p:spPr>
      </p:pic>
      <p:pic>
        <p:nvPicPr>
          <p:cNvPr id="3076" name="Picture 4" descr="Siyun Li">
            <a:extLst>
              <a:ext uri="{FF2B5EF4-FFF2-40B4-BE49-F238E27FC236}">
                <a16:creationId xmlns:a16="http://schemas.microsoft.com/office/drawing/2014/main" id="{71A1B52A-75C0-534D-B16E-D89EF1DB82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4893" y="876892"/>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4D8B72-F9DB-B64C-BFD6-F62848B3661E}"/>
              </a:ext>
            </a:extLst>
          </p:cNvPr>
          <p:cNvSpPr txBox="1"/>
          <p:nvPr/>
        </p:nvSpPr>
        <p:spPr>
          <a:xfrm>
            <a:off x="5940106" y="1752260"/>
            <a:ext cx="638316" cy="246221"/>
          </a:xfrm>
          <a:prstGeom prst="rect">
            <a:avLst/>
          </a:prstGeom>
          <a:noFill/>
        </p:spPr>
        <p:txBody>
          <a:bodyPr wrap="none" rtlCol="0">
            <a:spAutoFit/>
          </a:bodyPr>
          <a:lstStyle/>
          <a:p>
            <a:pPr defTabSz="914400"/>
            <a:r>
              <a:rPr lang="en-US" sz="1000" dirty="0" err="1">
                <a:solidFill>
                  <a:prstClr val="black"/>
                </a:solidFill>
                <a:latin typeface="Arial" panose="020B0604020202020204" pitchFamily="34" charset="0"/>
                <a:cs typeface="Arial" panose="020B0604020202020204" pitchFamily="34" charset="0"/>
              </a:rPr>
              <a:t>Siyun</a:t>
            </a:r>
            <a:r>
              <a:rPr lang="en-US" sz="1000" dirty="0">
                <a:solidFill>
                  <a:prstClr val="black"/>
                </a:solidFill>
                <a:latin typeface="Arial" panose="020B0604020202020204" pitchFamily="34" charset="0"/>
                <a:cs typeface="Arial" panose="020B0604020202020204" pitchFamily="34" charset="0"/>
              </a:rPr>
              <a:t> Li</a:t>
            </a:r>
          </a:p>
        </p:txBody>
      </p:sp>
      <p:pic>
        <p:nvPicPr>
          <p:cNvPr id="5" name="Picture 4">
            <a:extLst>
              <a:ext uri="{FF2B5EF4-FFF2-40B4-BE49-F238E27FC236}">
                <a16:creationId xmlns:a16="http://schemas.microsoft.com/office/drawing/2014/main" id="{82108ED9-4B4D-5949-AAA3-3CFBAB9D7F6F}"/>
              </a:ext>
            </a:extLst>
          </p:cNvPr>
          <p:cNvPicPr>
            <a:picLocks noChangeAspect="1"/>
          </p:cNvPicPr>
          <p:nvPr/>
        </p:nvPicPr>
        <p:blipFill rotWithShape="1">
          <a:blip r:embed="rId12"/>
          <a:srcRect l="2734" r="8100"/>
          <a:stretch/>
        </p:blipFill>
        <p:spPr>
          <a:xfrm>
            <a:off x="4481122" y="2413308"/>
            <a:ext cx="3837378" cy="172144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87DCB81E-6381-0F52-B6EA-0745D17BD1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1974" y="870997"/>
            <a:ext cx="901700" cy="914400"/>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C4337F7-D23E-8CE0-F5ED-328ACE374384}"/>
              </a:ext>
            </a:extLst>
          </p:cNvPr>
          <p:cNvSpPr txBox="1"/>
          <p:nvPr/>
        </p:nvSpPr>
        <p:spPr>
          <a:xfrm>
            <a:off x="3774239" y="1768908"/>
            <a:ext cx="965329"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Scott Fleming</a:t>
            </a:r>
          </a:p>
        </p:txBody>
      </p:sp>
      <p:pic>
        <p:nvPicPr>
          <p:cNvPr id="19" name="Picture 2">
            <a:extLst>
              <a:ext uri="{FF2B5EF4-FFF2-40B4-BE49-F238E27FC236}">
                <a16:creationId xmlns:a16="http://schemas.microsoft.com/office/drawing/2014/main" id="{63251B8E-2703-AC75-1092-D7D4D7CE76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4218401"/>
            <a:ext cx="3468172" cy="2315117"/>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371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A4F879-4F69-6346-9AD2-DA3856BB1FB1}"/>
              </a:ext>
            </a:extLst>
          </p:cNvPr>
          <p:cNvSpPr>
            <a:spLocks noGrp="1"/>
          </p:cNvSpPr>
          <p:nvPr>
            <p:ph type="title"/>
          </p:nvPr>
        </p:nvSpPr>
        <p:spPr/>
        <p:txBody>
          <a:bodyPr/>
          <a:lstStyle/>
          <a:p>
            <a:r>
              <a:rPr lang="en-US" dirty="0">
                <a:solidFill>
                  <a:schemeClr val="tx1"/>
                </a:solidFill>
              </a:rPr>
              <a:t>11: Prospective Eval.</a:t>
            </a:r>
          </a:p>
        </p:txBody>
      </p:sp>
      <p:sp>
        <p:nvSpPr>
          <p:cNvPr id="3" name="Slide Number Placeholder 2">
            <a:extLst>
              <a:ext uri="{FF2B5EF4-FFF2-40B4-BE49-F238E27FC236}">
                <a16:creationId xmlns:a16="http://schemas.microsoft.com/office/drawing/2014/main" id="{6AB76B85-0F9B-3841-A54F-D2B8332A68D1}"/>
              </a:ext>
            </a:extLst>
          </p:cNvPr>
          <p:cNvSpPr>
            <a:spLocks noGrp="1"/>
          </p:cNvSpPr>
          <p:nvPr>
            <p:ph type="sldNum" sz="quarter" idx="12"/>
          </p:nvPr>
        </p:nvSpPr>
        <p:spPr/>
        <p:txBody>
          <a:bodyPr/>
          <a:lstStyle/>
          <a:p>
            <a:pPr defTabSz="457123">
              <a:defRPr/>
            </a:pPr>
            <a:fld id="{2066355A-084C-D24E-9AD2-7E4FC41EA627}" type="slidenum">
              <a:rPr lang="en-US"/>
              <a:pPr defTabSz="457123">
                <a:defRPr/>
              </a:pPr>
              <a:t>32</a:t>
            </a:fld>
            <a:endParaRPr lang="en-US"/>
          </a:p>
        </p:txBody>
      </p:sp>
      <p:pic>
        <p:nvPicPr>
          <p:cNvPr id="5" name="Picture 4">
            <a:extLst>
              <a:ext uri="{FF2B5EF4-FFF2-40B4-BE49-F238E27FC236}">
                <a16:creationId xmlns:a16="http://schemas.microsoft.com/office/drawing/2014/main" id="{E565AA54-E0B8-3A40-8536-8F6F8FD61ED2}"/>
              </a:ext>
            </a:extLst>
          </p:cNvPr>
          <p:cNvPicPr>
            <a:picLocks noChangeAspect="1"/>
          </p:cNvPicPr>
          <p:nvPr/>
        </p:nvPicPr>
        <p:blipFill rotWithShape="1">
          <a:blip r:embed="rId3"/>
          <a:srcRect/>
          <a:stretch/>
        </p:blipFill>
        <p:spPr>
          <a:xfrm>
            <a:off x="5212080" y="2857501"/>
            <a:ext cx="3807470" cy="1750661"/>
          </a:xfrm>
          <a:prstGeom prst="rect">
            <a:avLst/>
          </a:prstGeom>
          <a:ln w="3175">
            <a:solidFill>
              <a:srgbClr val="000000"/>
            </a:solidFill>
          </a:ln>
        </p:spPr>
      </p:pic>
      <p:pic>
        <p:nvPicPr>
          <p:cNvPr id="11" name="Picture 2" descr="Margaret Smith">
            <a:extLst>
              <a:ext uri="{FF2B5EF4-FFF2-40B4-BE49-F238E27FC236}">
                <a16:creationId xmlns:a16="http://schemas.microsoft.com/office/drawing/2014/main" id="{45BC6B5A-B4C0-E748-B75F-25C9C8A72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433" y="876892"/>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D84BCF-A361-724E-B8E6-0745A5A6361A}"/>
              </a:ext>
            </a:extLst>
          </p:cNvPr>
          <p:cNvSpPr txBox="1"/>
          <p:nvPr/>
        </p:nvSpPr>
        <p:spPr>
          <a:xfrm>
            <a:off x="5693051" y="1765307"/>
            <a:ext cx="1058303" cy="246221"/>
          </a:xfrm>
          <a:prstGeom prst="rect">
            <a:avLst/>
          </a:prstGeom>
          <a:noFill/>
        </p:spPr>
        <p:txBody>
          <a:bodyPr wrap="none" rtlCol="0">
            <a:spAutoFit/>
          </a:bodyPr>
          <a:lstStyle/>
          <a:p>
            <a:pPr defTabSz="457123"/>
            <a:r>
              <a:rPr lang="en-US" sz="1000" dirty="0">
                <a:solidFill>
                  <a:srgbClr val="000000"/>
                </a:solidFill>
                <a:latin typeface="Arial" panose="020B0604020202020204" pitchFamily="34" charset="0"/>
                <a:cs typeface="Arial" panose="020B0604020202020204" pitchFamily="34" charset="0"/>
              </a:rPr>
              <a:t>Margaret Smith</a:t>
            </a:r>
          </a:p>
        </p:txBody>
      </p:sp>
      <p:pic>
        <p:nvPicPr>
          <p:cNvPr id="13" name="Picture 12">
            <a:extLst>
              <a:ext uri="{FF2B5EF4-FFF2-40B4-BE49-F238E27FC236}">
                <a16:creationId xmlns:a16="http://schemas.microsoft.com/office/drawing/2014/main" id="{D363C5AD-A1B4-1443-BDFA-6417B9DF3F65}"/>
              </a:ext>
            </a:extLst>
          </p:cNvPr>
          <p:cNvPicPr>
            <a:picLocks noChangeAspect="1"/>
          </p:cNvPicPr>
          <p:nvPr/>
        </p:nvPicPr>
        <p:blipFill>
          <a:blip r:embed="rId5"/>
          <a:stretch>
            <a:fillRect/>
          </a:stretch>
        </p:blipFill>
        <p:spPr>
          <a:xfrm>
            <a:off x="4750267" y="883746"/>
            <a:ext cx="914400" cy="914400"/>
          </a:xfrm>
          <a:prstGeom prst="ellipse">
            <a:avLst/>
          </a:prstGeom>
          <a:ln w="6350">
            <a:solidFill>
              <a:sysClr val="windowText" lastClr="000000"/>
            </a:solidFill>
          </a:ln>
        </p:spPr>
      </p:pic>
      <p:sp>
        <p:nvSpPr>
          <p:cNvPr id="14" name="TextBox 13">
            <a:extLst>
              <a:ext uri="{FF2B5EF4-FFF2-40B4-BE49-F238E27FC236}">
                <a16:creationId xmlns:a16="http://schemas.microsoft.com/office/drawing/2014/main" id="{B241E925-ABFC-2F44-B84A-28D960CA17F8}"/>
              </a:ext>
            </a:extLst>
          </p:cNvPr>
          <p:cNvSpPr txBox="1"/>
          <p:nvPr/>
        </p:nvSpPr>
        <p:spPr>
          <a:xfrm>
            <a:off x="4789769" y="1774830"/>
            <a:ext cx="870751"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Anand Avati</a:t>
            </a:r>
          </a:p>
        </p:txBody>
      </p:sp>
      <p:pic>
        <p:nvPicPr>
          <p:cNvPr id="15" name="Picture 14">
            <a:extLst>
              <a:ext uri="{FF2B5EF4-FFF2-40B4-BE49-F238E27FC236}">
                <a16:creationId xmlns:a16="http://schemas.microsoft.com/office/drawing/2014/main" id="{5774D33F-D3A7-73B9-6881-5F7C1D88F270}"/>
              </a:ext>
            </a:extLst>
          </p:cNvPr>
          <p:cNvPicPr>
            <a:picLocks/>
          </p:cNvPicPr>
          <p:nvPr/>
        </p:nvPicPr>
        <p:blipFill rotWithShape="1">
          <a:blip r:embed="rId6"/>
          <a:srcRect l="15187" t="7579" r="6847" b="16294"/>
          <a:stretch/>
        </p:blipFill>
        <p:spPr>
          <a:xfrm>
            <a:off x="7762981" y="870809"/>
            <a:ext cx="914400" cy="914400"/>
          </a:xfrm>
          <a:prstGeom prst="ellipse">
            <a:avLst/>
          </a:prstGeom>
          <a:ln w="6350">
            <a:solidFill>
              <a:sysClr val="windowText" lastClr="000000"/>
            </a:solidFill>
          </a:ln>
        </p:spPr>
      </p:pic>
      <p:sp>
        <p:nvSpPr>
          <p:cNvPr id="16" name="TextBox 15">
            <a:extLst>
              <a:ext uri="{FF2B5EF4-FFF2-40B4-BE49-F238E27FC236}">
                <a16:creationId xmlns:a16="http://schemas.microsoft.com/office/drawing/2014/main" id="{83C77EA9-8F69-48FE-A4C1-0BDD2E798D0E}"/>
              </a:ext>
            </a:extLst>
          </p:cNvPr>
          <p:cNvSpPr txBox="1"/>
          <p:nvPr/>
        </p:nvSpPr>
        <p:spPr>
          <a:xfrm>
            <a:off x="7949294" y="1789742"/>
            <a:ext cx="55335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Ron Li</a:t>
            </a:r>
          </a:p>
        </p:txBody>
      </p:sp>
      <p:pic>
        <p:nvPicPr>
          <p:cNvPr id="17" name="Picture 2" descr="STFM 2021 Student Scholars | Primary Care and Population Health | Stanford  Medicine">
            <a:extLst>
              <a:ext uri="{FF2B5EF4-FFF2-40B4-BE49-F238E27FC236}">
                <a16:creationId xmlns:a16="http://schemas.microsoft.com/office/drawing/2014/main" id="{6A62BCC7-38EB-3418-595B-8B8E2BCC5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3937" y="870809"/>
            <a:ext cx="914400" cy="914400"/>
          </a:xfrm>
          <a:prstGeom prst="ellipse">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4030842-43B0-7792-0F5A-C49A8348002A}"/>
              </a:ext>
            </a:extLst>
          </p:cNvPr>
          <p:cNvSpPr txBox="1"/>
          <p:nvPr/>
        </p:nvSpPr>
        <p:spPr>
          <a:xfrm>
            <a:off x="6806015" y="1768747"/>
            <a:ext cx="883575"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Jonathan Lu</a:t>
            </a:r>
          </a:p>
        </p:txBody>
      </p:sp>
      <p:pic>
        <p:nvPicPr>
          <p:cNvPr id="6" name="Picture 5">
            <a:extLst>
              <a:ext uri="{FF2B5EF4-FFF2-40B4-BE49-F238E27FC236}">
                <a16:creationId xmlns:a16="http://schemas.microsoft.com/office/drawing/2014/main" id="{77F449A4-8D33-4DD5-A720-F35FF72F80BF}"/>
              </a:ext>
            </a:extLst>
          </p:cNvPr>
          <p:cNvPicPr>
            <a:picLocks noChangeAspect="1"/>
          </p:cNvPicPr>
          <p:nvPr/>
        </p:nvPicPr>
        <p:blipFill>
          <a:blip r:embed="rId8"/>
          <a:stretch>
            <a:fillRect/>
          </a:stretch>
        </p:blipFill>
        <p:spPr>
          <a:xfrm>
            <a:off x="506018" y="2629376"/>
            <a:ext cx="3897899" cy="2344960"/>
          </a:xfrm>
          <a:prstGeom prst="rect">
            <a:avLst/>
          </a:prstGeom>
          <a:solidFill>
            <a:schemeClr val="bg1"/>
          </a:solidFill>
        </p:spPr>
      </p:pic>
    </p:spTree>
    <p:extLst>
      <p:ext uri="{BB962C8B-B14F-4D97-AF65-F5344CB8AC3E}">
        <p14:creationId xmlns:p14="http://schemas.microsoft.com/office/powerpoint/2010/main" val="825268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4">
            <a:extLst>
              <a:ext uri="{FF2B5EF4-FFF2-40B4-BE49-F238E27FC236}">
                <a16:creationId xmlns:a16="http://schemas.microsoft.com/office/drawing/2014/main" id="{6A512E6A-EB92-F148-9C27-60D915EF34E0}"/>
              </a:ext>
            </a:extLst>
          </p:cNvPr>
          <p:cNvSpPr>
            <a:spLocks noGrp="1"/>
          </p:cNvSpPr>
          <p:nvPr>
            <p:ph type="title"/>
          </p:nvPr>
        </p:nvSpPr>
        <p:spPr/>
        <p:txBody>
          <a:bodyPr/>
          <a:lstStyle/>
          <a:p>
            <a:r>
              <a:rPr lang="en-US" dirty="0">
                <a:solidFill>
                  <a:srgbClr val="54284E"/>
                </a:solidFill>
              </a:rPr>
              <a:t>12: Ethical concerns</a:t>
            </a:r>
          </a:p>
        </p:txBody>
      </p:sp>
      <p:sp>
        <p:nvSpPr>
          <p:cNvPr id="7" name="Title 1">
            <a:extLst>
              <a:ext uri="{FF2B5EF4-FFF2-40B4-BE49-F238E27FC236}">
                <a16:creationId xmlns:a16="http://schemas.microsoft.com/office/drawing/2014/main" id="{3BEAA4C7-396A-BE4C-91A6-EB577E5F00ED}"/>
              </a:ext>
            </a:extLst>
          </p:cNvPr>
          <p:cNvSpPr txBox="1">
            <a:spLocks/>
          </p:cNvSpPr>
          <p:nvPr/>
        </p:nvSpPr>
        <p:spPr>
          <a:xfrm>
            <a:off x="466165" y="2839714"/>
            <a:ext cx="2884025" cy="1454591"/>
          </a:xfrm>
          <a:prstGeom prst="rect">
            <a:avLst/>
          </a:prstGeom>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a:defRPr/>
            </a:pPr>
            <a:r>
              <a:rPr lang="en-US" sz="1500" i="1" dirty="0">
                <a:solidFill>
                  <a:srgbClr val="55565A"/>
                </a:solidFill>
              </a:rPr>
              <a:t>Evaluating ethical concerns with an application of machine learning to guide advanced care planning</a:t>
            </a:r>
            <a:br>
              <a:rPr lang="en-US" sz="1500" i="1" dirty="0">
                <a:solidFill>
                  <a:srgbClr val="55565A"/>
                </a:solidFill>
              </a:rPr>
            </a:br>
            <a:br>
              <a:rPr lang="en-US" sz="1500" i="1" dirty="0">
                <a:solidFill>
                  <a:srgbClr val="55565A"/>
                </a:solidFill>
              </a:rPr>
            </a:br>
            <a:r>
              <a:rPr lang="en-US" sz="1500" dirty="0">
                <a:solidFill>
                  <a:srgbClr val="55565A"/>
                </a:solidFill>
              </a:rPr>
              <a:t>Diana </a:t>
            </a:r>
            <a:r>
              <a:rPr lang="en-US" sz="1500" dirty="0" err="1">
                <a:solidFill>
                  <a:srgbClr val="55565A"/>
                </a:solidFill>
              </a:rPr>
              <a:t>Cagliero</a:t>
            </a:r>
            <a:r>
              <a:rPr lang="en-US" sz="1500" dirty="0">
                <a:solidFill>
                  <a:srgbClr val="55565A"/>
                </a:solidFill>
              </a:rPr>
              <a:t>, Natalie </a:t>
            </a:r>
            <a:r>
              <a:rPr lang="en-US" sz="1500" dirty="0" err="1">
                <a:solidFill>
                  <a:srgbClr val="55565A"/>
                </a:solidFill>
              </a:rPr>
              <a:t>Deuitch</a:t>
            </a:r>
            <a:r>
              <a:rPr lang="en-US" sz="1500" dirty="0">
                <a:solidFill>
                  <a:srgbClr val="55565A"/>
                </a:solidFill>
              </a:rPr>
              <a:t>, Nigam Shah, Danton Char</a:t>
            </a:r>
          </a:p>
        </p:txBody>
      </p:sp>
      <p:pic>
        <p:nvPicPr>
          <p:cNvPr id="9" name="Picture 8">
            <a:extLst>
              <a:ext uri="{FF2B5EF4-FFF2-40B4-BE49-F238E27FC236}">
                <a16:creationId xmlns:a16="http://schemas.microsoft.com/office/drawing/2014/main" id="{BED4DD9D-0ADD-DF43-B6E4-9B01C270C410}"/>
              </a:ext>
            </a:extLst>
          </p:cNvPr>
          <p:cNvPicPr>
            <a:picLocks noChangeAspect="1"/>
          </p:cNvPicPr>
          <p:nvPr/>
        </p:nvPicPr>
        <p:blipFill>
          <a:blip r:embed="rId3"/>
          <a:stretch>
            <a:fillRect/>
          </a:stretch>
        </p:blipFill>
        <p:spPr>
          <a:xfrm>
            <a:off x="7852923" y="838465"/>
            <a:ext cx="974504" cy="914400"/>
          </a:xfrm>
          <a:prstGeom prst="ellipse">
            <a:avLst/>
          </a:prstGeom>
          <a:ln w="6350">
            <a:solidFill>
              <a:sysClr val="windowText" lastClr="000000"/>
            </a:solidFill>
          </a:ln>
        </p:spPr>
      </p:pic>
      <p:sp>
        <p:nvSpPr>
          <p:cNvPr id="10" name="TextBox 9">
            <a:extLst>
              <a:ext uri="{FF2B5EF4-FFF2-40B4-BE49-F238E27FC236}">
                <a16:creationId xmlns:a16="http://schemas.microsoft.com/office/drawing/2014/main" id="{08D717EE-E84A-634F-9D3C-EBC1297ABCE9}"/>
              </a:ext>
            </a:extLst>
          </p:cNvPr>
          <p:cNvSpPr txBox="1"/>
          <p:nvPr/>
        </p:nvSpPr>
        <p:spPr>
          <a:xfrm>
            <a:off x="7886365" y="1752866"/>
            <a:ext cx="907621"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Danton Char</a:t>
            </a:r>
          </a:p>
        </p:txBody>
      </p:sp>
      <p:pic>
        <p:nvPicPr>
          <p:cNvPr id="2" name="Picture 2">
            <a:extLst>
              <a:ext uri="{FF2B5EF4-FFF2-40B4-BE49-F238E27FC236}">
                <a16:creationId xmlns:a16="http://schemas.microsoft.com/office/drawing/2014/main" id="{742768DA-7F34-13B1-9D90-D194CB5BA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985" y="2316692"/>
            <a:ext cx="4907850" cy="2788444"/>
          </a:xfrm>
          <a:prstGeom prst="rect">
            <a:avLst/>
          </a:prstGeom>
          <a:ln>
            <a:solidFill>
              <a:srgbClr val="000000"/>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915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141-DB25-5345-98EE-8ECAC2BC48B2}"/>
              </a:ext>
            </a:extLst>
          </p:cNvPr>
          <p:cNvSpPr>
            <a:spLocks noGrp="1"/>
          </p:cNvSpPr>
          <p:nvPr>
            <p:ph type="title"/>
          </p:nvPr>
        </p:nvSpPr>
        <p:spPr/>
        <p:txBody>
          <a:bodyPr/>
          <a:lstStyle/>
          <a:p>
            <a:r>
              <a:rPr lang="en-US" dirty="0">
                <a:solidFill>
                  <a:srgbClr val="54284E"/>
                </a:solidFill>
              </a:rPr>
              <a:t>13: Business case</a:t>
            </a:r>
          </a:p>
        </p:txBody>
      </p:sp>
      <p:sp>
        <p:nvSpPr>
          <p:cNvPr id="3" name="Slide Number Placeholder 2">
            <a:extLst>
              <a:ext uri="{FF2B5EF4-FFF2-40B4-BE49-F238E27FC236}">
                <a16:creationId xmlns:a16="http://schemas.microsoft.com/office/drawing/2014/main" id="{3D9FBEB2-314A-8F4B-BF3B-CFD2AC81A07C}"/>
              </a:ext>
            </a:extLst>
          </p:cNvPr>
          <p:cNvSpPr>
            <a:spLocks noGrp="1"/>
          </p:cNvSpPr>
          <p:nvPr>
            <p:ph type="sldNum" sz="quarter" idx="12"/>
          </p:nvPr>
        </p:nvSpPr>
        <p:spPr/>
        <p:txBody>
          <a:bodyPr/>
          <a:lstStyle/>
          <a:p>
            <a:pPr defTabSz="457123"/>
            <a:fld id="{2066355A-084C-D24E-9AD2-7E4FC41EA627}" type="slidenum">
              <a:rPr lang="en-US"/>
              <a:pPr defTabSz="457123"/>
              <a:t>34</a:t>
            </a:fld>
            <a:endParaRPr lang="en-US"/>
          </a:p>
        </p:txBody>
      </p:sp>
      <p:pic>
        <p:nvPicPr>
          <p:cNvPr id="6" name="Picture 5">
            <a:extLst>
              <a:ext uri="{FF2B5EF4-FFF2-40B4-BE49-F238E27FC236}">
                <a16:creationId xmlns:a16="http://schemas.microsoft.com/office/drawing/2014/main" id="{79256126-CAD3-574F-AA0A-CF63B20B26F4}"/>
              </a:ext>
            </a:extLst>
          </p:cNvPr>
          <p:cNvPicPr>
            <a:picLocks noChangeAspect="1"/>
          </p:cNvPicPr>
          <p:nvPr/>
        </p:nvPicPr>
        <p:blipFill>
          <a:blip r:embed="rId3"/>
          <a:stretch>
            <a:fillRect/>
          </a:stretch>
        </p:blipFill>
        <p:spPr>
          <a:xfrm>
            <a:off x="5047488" y="550216"/>
            <a:ext cx="4096512" cy="5736285"/>
          </a:xfrm>
          <a:prstGeom prst="rect">
            <a:avLst/>
          </a:prstGeom>
        </p:spPr>
      </p:pic>
      <p:sp>
        <p:nvSpPr>
          <p:cNvPr id="7" name="TextBox 6">
            <a:extLst>
              <a:ext uri="{FF2B5EF4-FFF2-40B4-BE49-F238E27FC236}">
                <a16:creationId xmlns:a16="http://schemas.microsoft.com/office/drawing/2014/main" id="{28D22567-BC6C-AC4A-9090-603D4FC3B2FA}"/>
              </a:ext>
            </a:extLst>
          </p:cNvPr>
          <p:cNvSpPr txBox="1"/>
          <p:nvPr/>
        </p:nvSpPr>
        <p:spPr>
          <a:xfrm>
            <a:off x="475488" y="2944253"/>
            <a:ext cx="4262767" cy="1200329"/>
          </a:xfrm>
          <a:prstGeom prst="rect">
            <a:avLst/>
          </a:prstGeom>
          <a:noFill/>
        </p:spPr>
        <p:txBody>
          <a:bodyPr wrap="square" rtlCol="0">
            <a:spAutoFit/>
          </a:bodyPr>
          <a:lstStyle/>
          <a:p>
            <a:pPr defTabSz="457123"/>
            <a:r>
              <a:rPr lang="en-US" sz="2400" dirty="0">
                <a:solidFill>
                  <a:srgbClr val="55565A"/>
                </a:solidFill>
                <a:latin typeface="Source Sans Pro Light" panose="020B0403030403020204" pitchFamily="34" charset="0"/>
                <a:ea typeface="Source Sans Pro Light" panose="020B0403030403020204" pitchFamily="34" charset="0"/>
              </a:rPr>
              <a:t>Example shown is for screening for familial hypercholesterolemia using an EHR based classifier</a:t>
            </a:r>
          </a:p>
        </p:txBody>
      </p:sp>
      <p:pic>
        <p:nvPicPr>
          <p:cNvPr id="1026" name="Picture 2" descr="Dev Dash">
            <a:extLst>
              <a:ext uri="{FF2B5EF4-FFF2-40B4-BE49-F238E27FC236}">
                <a16:creationId xmlns:a16="http://schemas.microsoft.com/office/drawing/2014/main" id="{C9A86170-B053-CBA9-49EE-92AA47884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538" y="815425"/>
            <a:ext cx="914400" cy="914400"/>
          </a:xfrm>
          <a:prstGeom prst="ellipse">
            <a:avLst/>
          </a:prstGeom>
          <a:noFill/>
          <a:ln w="3175">
            <a:solidFill>
              <a:srgbClr val="00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435FE7-370F-9A64-BC20-8E55CB1FD843}"/>
              </a:ext>
            </a:extLst>
          </p:cNvPr>
          <p:cNvSpPr txBox="1"/>
          <p:nvPr/>
        </p:nvSpPr>
        <p:spPr>
          <a:xfrm>
            <a:off x="4199142" y="1706430"/>
            <a:ext cx="745717" cy="246221"/>
          </a:xfrm>
          <a:prstGeom prst="rect">
            <a:avLst/>
          </a:prstGeom>
          <a:noFill/>
        </p:spPr>
        <p:txBody>
          <a:bodyPr wrap="none" rtlCol="0">
            <a:spAutoFit/>
          </a:bodyPr>
          <a:lstStyle/>
          <a:p>
            <a:pPr defTabSz="914400"/>
            <a:r>
              <a:rPr lang="en-US" sz="1000" dirty="0">
                <a:solidFill>
                  <a:prstClr val="black"/>
                </a:solidFill>
                <a:latin typeface="Arial" panose="020B0604020202020204" pitchFamily="34" charset="0"/>
                <a:cs typeface="Arial" panose="020B0604020202020204" pitchFamily="34" charset="0"/>
              </a:rPr>
              <a:t>Dev Dash</a:t>
            </a:r>
          </a:p>
        </p:txBody>
      </p:sp>
    </p:spTree>
    <p:extLst>
      <p:ext uri="{BB962C8B-B14F-4D97-AF65-F5344CB8AC3E}">
        <p14:creationId xmlns:p14="http://schemas.microsoft.com/office/powerpoint/2010/main" val="204190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2">
            <a:extLst>
              <a:ext uri="{FF2B5EF4-FFF2-40B4-BE49-F238E27FC236}">
                <a16:creationId xmlns:a16="http://schemas.microsoft.com/office/drawing/2014/main" id="{081988EF-3125-0343-A25B-3B1234AB606E}"/>
              </a:ext>
            </a:extLst>
          </p:cNvPr>
          <p:cNvSpPr txBox="1">
            <a:spLocks/>
          </p:cNvSpPr>
          <p:nvPr/>
        </p:nvSpPr>
        <p:spPr>
          <a:xfrm>
            <a:off x="4780048" y="4294859"/>
            <a:ext cx="1466226" cy="431823"/>
          </a:xfrm>
          <a:prstGeom prst="rect">
            <a:avLst/>
          </a:prstGeom>
          <a:solidFill>
            <a:schemeClr val="accent2">
              <a:lumMod val="60000"/>
              <a:lumOff val="40000"/>
            </a:schemeClr>
          </a:solidFill>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rPr>
              <a:t>4,5. Model training and testing</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rPr>
              <a:t>How do we get the best f: X </a:t>
            </a:r>
            <a:r>
              <a:rPr lang="en-US" sz="800" dirty="0">
                <a:solidFill>
                  <a:sysClr val="windowText" lastClr="000000"/>
                </a:solidFill>
                <a:latin typeface="Source Sans Pro Light" panose="020B0403030403020204" pitchFamily="34" charset="0"/>
                <a:ea typeface="Source Sans Pro Light" panose="020B0403030403020204" pitchFamily="34" charset="0"/>
                <a:cs typeface="Calibri" panose="020F0502020204030204" pitchFamily="34" charset="0"/>
              </a:rPr>
              <a:t>→</a:t>
            </a:r>
            <a:r>
              <a:rPr lang="en-US" sz="800" dirty="0">
                <a:solidFill>
                  <a:sysClr val="windowText" lastClr="000000"/>
                </a:solidFill>
                <a:latin typeface="Source Sans Pro Light" panose="020B0403030403020204" pitchFamily="34" charset="0"/>
                <a:ea typeface="Source Sans Pro Light" panose="020B0403030403020204" pitchFamily="34" charset="0"/>
              </a:rPr>
              <a:t> Y?</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rPr>
              <a:t>Is f: X → Y fair?</a:t>
            </a:r>
          </a:p>
        </p:txBody>
      </p:sp>
      <p:sp>
        <p:nvSpPr>
          <p:cNvPr id="75" name="Content Placeholder 2">
            <a:extLst>
              <a:ext uri="{FF2B5EF4-FFF2-40B4-BE49-F238E27FC236}">
                <a16:creationId xmlns:a16="http://schemas.microsoft.com/office/drawing/2014/main" id="{12D0A33A-3B2A-E54A-8DDA-3D3CE0B9E3CC}"/>
              </a:ext>
            </a:extLst>
          </p:cNvPr>
          <p:cNvSpPr txBox="1">
            <a:spLocks/>
          </p:cNvSpPr>
          <p:nvPr/>
        </p:nvSpPr>
        <p:spPr>
          <a:xfrm>
            <a:off x="1393733" y="4629179"/>
            <a:ext cx="1342409" cy="45632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rPr>
              <a:t>8. Utility assessment</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rPr>
              <a:t>Given the cost of action and its benefit, is there net benefit?</a:t>
            </a:r>
          </a:p>
        </p:txBody>
      </p:sp>
      <p:sp>
        <p:nvSpPr>
          <p:cNvPr id="76" name="Content Placeholder 2">
            <a:extLst>
              <a:ext uri="{FF2B5EF4-FFF2-40B4-BE49-F238E27FC236}">
                <a16:creationId xmlns:a16="http://schemas.microsoft.com/office/drawing/2014/main" id="{8BACEA0E-CB8A-DD43-9094-5ECD37C972E7}"/>
              </a:ext>
            </a:extLst>
          </p:cNvPr>
          <p:cNvSpPr txBox="1">
            <a:spLocks/>
          </p:cNvSpPr>
          <p:nvPr/>
        </p:nvSpPr>
        <p:spPr>
          <a:xfrm>
            <a:off x="7534946" y="2387342"/>
            <a:ext cx="1470989" cy="43818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prstClr val="white"/>
                </a:solidFill>
                <a:latin typeface="Source Sans Pro" panose="020B0503030403020204" pitchFamily="34" charset="0"/>
                <a:ea typeface="Source Sans Pro" panose="020B0503030403020204" pitchFamily="34" charset="0"/>
              </a:rPr>
              <a:t>10. Monitoring</a:t>
            </a:r>
          </a:p>
          <a:p>
            <a:pPr marL="0" indent="0" defTabSz="761940">
              <a:spcBef>
                <a:spcPts val="0"/>
              </a:spcBef>
              <a:buNone/>
              <a:defRPr/>
            </a:pPr>
            <a:r>
              <a:rPr lang="en-US" sz="800" dirty="0">
                <a:solidFill>
                  <a:prstClr val="white"/>
                </a:solidFill>
                <a:latin typeface="Source Sans Pro Light" panose="020B0403030403020204" pitchFamily="34" charset="0"/>
                <a:ea typeface="Source Sans Pro Light" panose="020B0403030403020204" pitchFamily="34" charset="0"/>
              </a:rPr>
              <a:t>Making predictions and monitoring the model + workflow</a:t>
            </a:r>
          </a:p>
        </p:txBody>
      </p:sp>
      <p:sp>
        <p:nvSpPr>
          <p:cNvPr id="2" name="Title 1">
            <a:extLst>
              <a:ext uri="{FF2B5EF4-FFF2-40B4-BE49-F238E27FC236}">
                <a16:creationId xmlns:a16="http://schemas.microsoft.com/office/drawing/2014/main" id="{403626B6-E3CA-DD40-9F9F-8BD23785630A}"/>
              </a:ext>
            </a:extLst>
          </p:cNvPr>
          <p:cNvSpPr>
            <a:spLocks noGrp="1"/>
          </p:cNvSpPr>
          <p:nvPr>
            <p:ph type="title"/>
          </p:nvPr>
        </p:nvSpPr>
        <p:spPr>
          <a:xfrm>
            <a:off x="495300" y="405969"/>
            <a:ext cx="8153400" cy="952500"/>
          </a:xfrm>
        </p:spPr>
        <p:txBody>
          <a:bodyPr>
            <a:normAutofit/>
          </a:bodyPr>
          <a:lstStyle/>
          <a:p>
            <a:pPr algn="ctr"/>
            <a:r>
              <a:rPr lang="en-US" dirty="0"/>
              <a:t>Current process (Feb 2023)</a:t>
            </a:r>
            <a:endParaRPr lang="en-US" dirty="0">
              <a:latin typeface="Source Sans Pro Light" panose="020B0403030403020204" pitchFamily="34" charset="0"/>
              <a:ea typeface="Source Sans Pro Light" panose="020B0403030403020204" pitchFamily="34" charset="0"/>
            </a:endParaRPr>
          </a:p>
        </p:txBody>
      </p:sp>
      <p:sp>
        <p:nvSpPr>
          <p:cNvPr id="65" name="Content Placeholder 2">
            <a:extLst>
              <a:ext uri="{FF2B5EF4-FFF2-40B4-BE49-F238E27FC236}">
                <a16:creationId xmlns:a16="http://schemas.microsoft.com/office/drawing/2014/main" id="{21332B22-EC52-754B-B603-CB59F7A0E792}"/>
              </a:ext>
            </a:extLst>
          </p:cNvPr>
          <p:cNvSpPr txBox="1">
            <a:spLocks/>
          </p:cNvSpPr>
          <p:nvPr/>
        </p:nvSpPr>
        <p:spPr>
          <a:xfrm>
            <a:off x="4784612" y="3144870"/>
            <a:ext cx="1466502" cy="458055"/>
          </a:xfrm>
          <a:prstGeom prst="rect">
            <a:avLst/>
          </a:prstGeom>
          <a:solidFill>
            <a:schemeClr val="accent2">
              <a:lumMod val="60000"/>
              <a:lumOff val="40000"/>
            </a:schemeClr>
          </a:solidFill>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rPr>
              <a:t>6. IT feasibility</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rPr>
              <a:t>Can we get the data in time to make prediction by 6 am?</a:t>
            </a:r>
          </a:p>
        </p:txBody>
      </p:sp>
      <p:sp>
        <p:nvSpPr>
          <p:cNvPr id="64" name="Content Placeholder 2">
            <a:extLst>
              <a:ext uri="{FF2B5EF4-FFF2-40B4-BE49-F238E27FC236}">
                <a16:creationId xmlns:a16="http://schemas.microsoft.com/office/drawing/2014/main" id="{DA02B206-E072-9643-81C0-D593246308DE}"/>
              </a:ext>
            </a:extLst>
          </p:cNvPr>
          <p:cNvSpPr txBox="1">
            <a:spLocks/>
          </p:cNvSpPr>
          <p:nvPr/>
        </p:nvSpPr>
        <p:spPr>
          <a:xfrm>
            <a:off x="852910" y="3616521"/>
            <a:ext cx="1345057" cy="4563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cs typeface="Calibri" panose="020F0502020204030204" pitchFamily="34" charset="0"/>
              </a:rPr>
              <a:t>2. Use case definition</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cs typeface="Calibri" panose="020F0502020204030204" pitchFamily="34" charset="0"/>
              </a:rPr>
              <a:t>Given a prediction, what action would someone take?</a:t>
            </a:r>
          </a:p>
        </p:txBody>
      </p:sp>
      <p:sp>
        <p:nvSpPr>
          <p:cNvPr id="66" name="Content Placeholder 2">
            <a:extLst>
              <a:ext uri="{FF2B5EF4-FFF2-40B4-BE49-F238E27FC236}">
                <a16:creationId xmlns:a16="http://schemas.microsoft.com/office/drawing/2014/main" id="{38D0C263-AD73-DC44-9B62-5C3614617153}"/>
              </a:ext>
            </a:extLst>
          </p:cNvPr>
          <p:cNvSpPr txBox="1">
            <a:spLocks/>
          </p:cNvSpPr>
          <p:nvPr/>
        </p:nvSpPr>
        <p:spPr>
          <a:xfrm>
            <a:off x="4792644" y="2493891"/>
            <a:ext cx="1453630" cy="42250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cs typeface="Calibri" panose="020F0502020204030204" pitchFamily="34" charset="0"/>
              </a:rPr>
              <a:t>3. Model formulation f: X → Y</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cs typeface="Calibri" panose="020F0502020204030204" pitchFamily="34" charset="0"/>
              </a:rPr>
              <a:t>Use an existing model or learn a new one.</a:t>
            </a:r>
          </a:p>
        </p:txBody>
      </p:sp>
      <p:sp>
        <p:nvSpPr>
          <p:cNvPr id="67" name="Content Placeholder 2">
            <a:extLst>
              <a:ext uri="{FF2B5EF4-FFF2-40B4-BE49-F238E27FC236}">
                <a16:creationId xmlns:a16="http://schemas.microsoft.com/office/drawing/2014/main" id="{4EF704F3-45BC-A641-8C33-7497F7F7CD38}"/>
              </a:ext>
            </a:extLst>
          </p:cNvPr>
          <p:cNvSpPr txBox="1">
            <a:spLocks/>
          </p:cNvSpPr>
          <p:nvPr/>
        </p:nvSpPr>
        <p:spPr>
          <a:xfrm>
            <a:off x="2368428" y="4145574"/>
            <a:ext cx="1338569" cy="45805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rPr>
              <a:t>9. Workload analysis</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rPr>
              <a:t>Given ‘work capacity’, what net-benefit can we realize?</a:t>
            </a:r>
          </a:p>
        </p:txBody>
      </p:sp>
      <p:sp>
        <p:nvSpPr>
          <p:cNvPr id="68" name="Content Placeholder 2">
            <a:extLst>
              <a:ext uri="{FF2B5EF4-FFF2-40B4-BE49-F238E27FC236}">
                <a16:creationId xmlns:a16="http://schemas.microsoft.com/office/drawing/2014/main" id="{C78A64F1-7F6F-0E49-95A3-562F81B9B449}"/>
              </a:ext>
            </a:extLst>
          </p:cNvPr>
          <p:cNvSpPr txBox="1">
            <a:spLocks/>
          </p:cNvSpPr>
          <p:nvPr/>
        </p:nvSpPr>
        <p:spPr>
          <a:xfrm>
            <a:off x="7534946" y="3085722"/>
            <a:ext cx="1476753" cy="43817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3" indent="0" defTabSz="761940">
              <a:spcBef>
                <a:spcPts val="0"/>
              </a:spcBef>
              <a:buNone/>
              <a:defRPr/>
            </a:pPr>
            <a:r>
              <a:rPr lang="en-US" sz="800" b="1" dirty="0">
                <a:solidFill>
                  <a:prstClr val="white"/>
                </a:solidFill>
                <a:latin typeface="Source Sans Pro" panose="020B0503030403020204" pitchFamily="34" charset="0"/>
                <a:ea typeface="Source Sans Pro" panose="020B0503030403020204" pitchFamily="34" charset="0"/>
              </a:rPr>
              <a:t>11. Prospective evaluation</a:t>
            </a:r>
          </a:p>
          <a:p>
            <a:pPr marL="11113" indent="0" defTabSz="761940">
              <a:spcBef>
                <a:spcPts val="0"/>
              </a:spcBef>
              <a:buNone/>
              <a:defRPr/>
            </a:pPr>
            <a:r>
              <a:rPr lang="en-US" sz="800" dirty="0">
                <a:solidFill>
                  <a:prstClr val="white"/>
                </a:solidFill>
                <a:latin typeface="Source Sans Pro Light" panose="020B0403030403020204" pitchFamily="34" charset="0"/>
                <a:ea typeface="Source Sans Pro Light" panose="020B0403030403020204" pitchFamily="34" charset="0"/>
              </a:rPr>
              <a:t>Does the running system have the impact we hoped?</a:t>
            </a:r>
          </a:p>
        </p:txBody>
      </p:sp>
      <p:cxnSp>
        <p:nvCxnSpPr>
          <p:cNvPr id="70" name="Elbow Connector 69">
            <a:extLst>
              <a:ext uri="{FF2B5EF4-FFF2-40B4-BE49-F238E27FC236}">
                <a16:creationId xmlns:a16="http://schemas.microsoft.com/office/drawing/2014/main" id="{2973D82C-105C-4845-AD32-527E816A3C67}"/>
              </a:ext>
            </a:extLst>
          </p:cNvPr>
          <p:cNvCxnSpPr>
            <a:cxnSpLocks/>
            <a:stCxn id="65" idx="2"/>
            <a:endCxn id="74" idx="0"/>
          </p:cNvCxnSpPr>
          <p:nvPr/>
        </p:nvCxnSpPr>
        <p:spPr>
          <a:xfrm rot="5400000">
            <a:off x="5169545" y="3946540"/>
            <a:ext cx="691934" cy="4702"/>
          </a:xfrm>
          <a:prstGeom prst="bentConnector3">
            <a:avLst>
              <a:gd name="adj1" fmla="val 50000"/>
            </a:avLst>
          </a:prstGeom>
          <a:ln>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98D3ED3-47E5-6F45-9DA5-49BD7692EF8E}"/>
              </a:ext>
            </a:extLst>
          </p:cNvPr>
          <p:cNvCxnSpPr>
            <a:cxnSpLocks/>
            <a:stCxn id="67" idx="2"/>
            <a:endCxn id="75" idx="3"/>
          </p:cNvCxnSpPr>
          <p:nvPr/>
        </p:nvCxnSpPr>
        <p:spPr>
          <a:xfrm rot="5400000">
            <a:off x="2760071" y="4579702"/>
            <a:ext cx="253712" cy="301571"/>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D0A89075-DE49-FA4E-8BBD-1E62AFFB4AA8}"/>
              </a:ext>
            </a:extLst>
          </p:cNvPr>
          <p:cNvSpPr txBox="1">
            <a:spLocks/>
          </p:cNvSpPr>
          <p:nvPr/>
        </p:nvSpPr>
        <p:spPr>
          <a:xfrm>
            <a:off x="855561" y="2935264"/>
            <a:ext cx="1345057" cy="42250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cs typeface="Calibri" panose="020F0502020204030204" pitchFamily="34" charset="0"/>
              </a:rPr>
              <a:t>1. “needs statement”</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cs typeface="Calibri" panose="020F0502020204030204" pitchFamily="34" charset="0"/>
              </a:rPr>
              <a:t>That specifies the problem a model is expected to solve</a:t>
            </a:r>
          </a:p>
        </p:txBody>
      </p:sp>
      <p:sp>
        <p:nvSpPr>
          <p:cNvPr id="44" name="Content Placeholder 2">
            <a:extLst>
              <a:ext uri="{FF2B5EF4-FFF2-40B4-BE49-F238E27FC236}">
                <a16:creationId xmlns:a16="http://schemas.microsoft.com/office/drawing/2014/main" id="{408D0691-DE58-6CA1-85B2-952440D40576}"/>
              </a:ext>
            </a:extLst>
          </p:cNvPr>
          <p:cNvSpPr txBox="1">
            <a:spLocks/>
          </p:cNvSpPr>
          <p:nvPr/>
        </p:nvSpPr>
        <p:spPr>
          <a:xfrm>
            <a:off x="1503471" y="2302987"/>
            <a:ext cx="1453630" cy="42250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3" indent="0" defTabSz="761940">
              <a:spcBef>
                <a:spcPts val="0"/>
              </a:spcBef>
              <a:buNone/>
              <a:defRPr/>
            </a:pPr>
            <a:r>
              <a:rPr lang="en-US" sz="800" b="1" dirty="0">
                <a:solidFill>
                  <a:srgbClr val="000000"/>
                </a:solidFill>
                <a:latin typeface="Source Sans Pro" panose="020B0503030403020204" pitchFamily="34" charset="0"/>
                <a:ea typeface="Source Sans Pro" panose="020B0503030403020204" pitchFamily="34" charset="0"/>
              </a:rPr>
              <a:t>12. Ethical concerns</a:t>
            </a:r>
          </a:p>
          <a:p>
            <a:pPr marL="11113" indent="0" defTabSz="761940">
              <a:spcBef>
                <a:spcPts val="0"/>
              </a:spcBef>
              <a:buNone/>
              <a:defRPr/>
            </a:pPr>
            <a:r>
              <a:rPr lang="en-US" sz="800" dirty="0">
                <a:solidFill>
                  <a:srgbClr val="000000"/>
                </a:solidFill>
                <a:latin typeface="Source Sans Pro Light" panose="020B0403030403020204" pitchFamily="34" charset="0"/>
                <a:ea typeface="Source Sans Pro Light" panose="020B0403030403020204" pitchFamily="34" charset="0"/>
              </a:rPr>
              <a:t>Surfaced by stakeholder interviews</a:t>
            </a:r>
          </a:p>
        </p:txBody>
      </p:sp>
      <p:sp>
        <p:nvSpPr>
          <p:cNvPr id="63" name="Content Placeholder 2">
            <a:extLst>
              <a:ext uri="{FF2B5EF4-FFF2-40B4-BE49-F238E27FC236}">
                <a16:creationId xmlns:a16="http://schemas.microsoft.com/office/drawing/2014/main" id="{3B9A2CF4-F077-0343-A031-D91CBC3E95BC}"/>
              </a:ext>
            </a:extLst>
          </p:cNvPr>
          <p:cNvSpPr txBox="1">
            <a:spLocks/>
          </p:cNvSpPr>
          <p:nvPr/>
        </p:nvSpPr>
        <p:spPr>
          <a:xfrm>
            <a:off x="3092991" y="2300505"/>
            <a:ext cx="1453630" cy="42250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3" indent="0" defTabSz="761940">
              <a:spcBef>
                <a:spcPts val="0"/>
              </a:spcBef>
              <a:buNone/>
              <a:defRPr/>
            </a:pPr>
            <a:r>
              <a:rPr lang="en-US" sz="800" b="1" dirty="0">
                <a:solidFill>
                  <a:srgbClr val="000000"/>
                </a:solidFill>
                <a:latin typeface="Source Sans Pro" panose="020B0503030403020204" pitchFamily="34" charset="0"/>
                <a:ea typeface="Source Sans Pro" panose="020B0503030403020204" pitchFamily="34" charset="0"/>
              </a:rPr>
              <a:t>13. Business case</a:t>
            </a:r>
          </a:p>
          <a:p>
            <a:pPr marL="11113" indent="0" defTabSz="761940">
              <a:spcBef>
                <a:spcPts val="0"/>
              </a:spcBef>
              <a:buNone/>
              <a:defRPr/>
            </a:pPr>
            <a:r>
              <a:rPr lang="en-US" sz="800" dirty="0">
                <a:solidFill>
                  <a:srgbClr val="000000"/>
                </a:solidFill>
                <a:latin typeface="Source Sans Pro Light" panose="020B0403030403020204" pitchFamily="34" charset="0"/>
                <a:ea typeface="Source Sans Pro Light" panose="020B0403030403020204" pitchFamily="34" charset="0"/>
              </a:rPr>
              <a:t>Enterprise value given the model, the intervention, and patient mix</a:t>
            </a:r>
          </a:p>
        </p:txBody>
      </p:sp>
      <p:sp>
        <p:nvSpPr>
          <p:cNvPr id="69" name="Content Placeholder 2">
            <a:extLst>
              <a:ext uri="{FF2B5EF4-FFF2-40B4-BE49-F238E27FC236}">
                <a16:creationId xmlns:a16="http://schemas.microsoft.com/office/drawing/2014/main" id="{3564D103-1F62-4B99-24A6-6B97F13F4C80}"/>
              </a:ext>
            </a:extLst>
          </p:cNvPr>
          <p:cNvSpPr txBox="1">
            <a:spLocks/>
          </p:cNvSpPr>
          <p:nvPr/>
        </p:nvSpPr>
        <p:spPr>
          <a:xfrm>
            <a:off x="5711447" y="3739259"/>
            <a:ext cx="1689758" cy="422501"/>
          </a:xfrm>
          <a:prstGeom prst="rect">
            <a:avLst/>
          </a:prstGeom>
          <a:solidFill>
            <a:schemeClr val="accent2">
              <a:lumMod val="60000"/>
              <a:lumOff val="40000"/>
            </a:schemeClr>
          </a:solidFill>
        </p:spPr>
        <p:txBody>
          <a:bodyPr vert="horz" lIns="36576" tIns="36576" rIns="36576" bIns="36576" rtlCol="0">
            <a:noAutofit/>
          </a:bodyPr>
          <a:lstStyle>
            <a:lvl1pPr marL="342887" indent="-342887" algn="l" defTabSz="91436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8" algn="l" defTabSz="91436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0" algn="l" defTabSz="91436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17"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61940">
              <a:spcBef>
                <a:spcPts val="0"/>
              </a:spcBef>
              <a:buNone/>
              <a:defRPr/>
            </a:pPr>
            <a:r>
              <a:rPr lang="en-US" sz="800" b="1" dirty="0">
                <a:solidFill>
                  <a:sysClr val="windowText" lastClr="000000"/>
                </a:solidFill>
                <a:latin typeface="Source Sans Pro" panose="020B0503030403020204" pitchFamily="34" charset="0"/>
                <a:ea typeface="Source Sans Pro" panose="020B0503030403020204" pitchFamily="34" charset="0"/>
              </a:rPr>
              <a:t>7. [Clinical  / Org / App Integration]</a:t>
            </a:r>
          </a:p>
          <a:p>
            <a:pPr marL="0" indent="0" defTabSz="761940">
              <a:spcBef>
                <a:spcPts val="0"/>
              </a:spcBef>
              <a:buNone/>
              <a:defRPr/>
            </a:pPr>
            <a:r>
              <a:rPr lang="en-US" sz="800" dirty="0">
                <a:solidFill>
                  <a:sysClr val="windowText" lastClr="000000"/>
                </a:solidFill>
                <a:latin typeface="Source Sans Pro Light" panose="020B0403030403020204" pitchFamily="34" charset="0"/>
                <a:ea typeface="Source Sans Pro Light" panose="020B0403030403020204" pitchFamily="34" charset="0"/>
              </a:rPr>
              <a:t>How do we get the model output back into clinical workflow?</a:t>
            </a:r>
          </a:p>
        </p:txBody>
      </p:sp>
      <p:cxnSp>
        <p:nvCxnSpPr>
          <p:cNvPr id="16" name="Straight Arrow Connector 15">
            <a:extLst>
              <a:ext uri="{FF2B5EF4-FFF2-40B4-BE49-F238E27FC236}">
                <a16:creationId xmlns:a16="http://schemas.microsoft.com/office/drawing/2014/main" id="{C65D4CF1-04E0-007F-4631-CD57B32523B6}"/>
              </a:ext>
            </a:extLst>
          </p:cNvPr>
          <p:cNvCxnSpPr>
            <a:cxnSpLocks/>
            <a:stCxn id="21" idx="0"/>
            <a:endCxn id="44" idx="2"/>
          </p:cNvCxnSpPr>
          <p:nvPr/>
        </p:nvCxnSpPr>
        <p:spPr>
          <a:xfrm flipH="1" flipV="1">
            <a:off x="2230287" y="2725488"/>
            <a:ext cx="808637" cy="353893"/>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4330BCD5-565B-DA85-724B-FE1326A36B3C}"/>
              </a:ext>
            </a:extLst>
          </p:cNvPr>
          <p:cNvCxnSpPr>
            <a:cxnSpLocks/>
            <a:stCxn id="74" idx="3"/>
            <a:endCxn id="69" idx="2"/>
          </p:cNvCxnSpPr>
          <p:nvPr/>
        </p:nvCxnSpPr>
        <p:spPr>
          <a:xfrm flipV="1">
            <a:off x="6246274" y="4161760"/>
            <a:ext cx="310052" cy="349011"/>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
            <a:extLst>
              <a:ext uri="{FF2B5EF4-FFF2-40B4-BE49-F238E27FC236}">
                <a16:creationId xmlns:a16="http://schemas.microsoft.com/office/drawing/2014/main" id="{97D01D55-C8B6-E165-0FB8-38D36D5E32E3}"/>
              </a:ext>
            </a:extLst>
          </p:cNvPr>
          <p:cNvCxnSpPr>
            <a:cxnSpLocks/>
            <a:endCxn id="41" idx="3"/>
          </p:cNvCxnSpPr>
          <p:nvPr/>
        </p:nvCxnSpPr>
        <p:spPr>
          <a:xfrm rot="10800000">
            <a:off x="2200619" y="3146516"/>
            <a:ext cx="411179" cy="258563"/>
          </a:xfrm>
          <a:prstGeom prst="bentConnector3">
            <a:avLst>
              <a:gd name="adj1" fmla="val 50000"/>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5D529C6-6B6C-1E51-FA37-82E34990FC62}"/>
              </a:ext>
            </a:extLst>
          </p:cNvPr>
          <p:cNvCxnSpPr>
            <a:cxnSpLocks/>
            <a:stCxn id="63" idx="2"/>
            <a:endCxn id="21" idx="0"/>
          </p:cNvCxnSpPr>
          <p:nvPr/>
        </p:nvCxnSpPr>
        <p:spPr>
          <a:xfrm flipH="1">
            <a:off x="3038924" y="2723006"/>
            <a:ext cx="780883" cy="356375"/>
          </a:xfrm>
          <a:prstGeom prst="straightConnector1">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EA404955-7A7F-57AB-7509-026B98938D2A}"/>
              </a:ext>
            </a:extLst>
          </p:cNvPr>
          <p:cNvCxnSpPr>
            <a:cxnSpLocks/>
            <a:stCxn id="65" idx="3"/>
            <a:endCxn id="69" idx="0"/>
          </p:cNvCxnSpPr>
          <p:nvPr/>
        </p:nvCxnSpPr>
        <p:spPr>
          <a:xfrm>
            <a:off x="6251114" y="3373898"/>
            <a:ext cx="305212" cy="365361"/>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11">
            <a:extLst>
              <a:ext uri="{FF2B5EF4-FFF2-40B4-BE49-F238E27FC236}">
                <a16:creationId xmlns:a16="http://schemas.microsoft.com/office/drawing/2014/main" id="{F148E1BE-27D5-78A8-9CBE-A6F780439798}"/>
              </a:ext>
            </a:extLst>
          </p:cNvPr>
          <p:cNvCxnSpPr>
            <a:cxnSpLocks/>
            <a:endCxn id="64" idx="3"/>
          </p:cNvCxnSpPr>
          <p:nvPr/>
        </p:nvCxnSpPr>
        <p:spPr>
          <a:xfrm rot="10800000" flipV="1">
            <a:off x="2197966" y="3405077"/>
            <a:ext cx="413830" cy="439607"/>
          </a:xfrm>
          <a:prstGeom prst="bentConnector3">
            <a:avLst>
              <a:gd name="adj1" fmla="val 50000"/>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382D782A-777A-5D2A-8E54-8E7DE78373B2}"/>
              </a:ext>
            </a:extLst>
          </p:cNvPr>
          <p:cNvCxnSpPr>
            <a:cxnSpLocks/>
            <a:stCxn id="68" idx="2"/>
            <a:endCxn id="69" idx="3"/>
          </p:cNvCxnSpPr>
          <p:nvPr/>
        </p:nvCxnSpPr>
        <p:spPr>
          <a:xfrm rot="5400000">
            <a:off x="7623961" y="3301147"/>
            <a:ext cx="426609" cy="872117"/>
          </a:xfrm>
          <a:prstGeom prst="bentConnector2">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42">
            <a:extLst>
              <a:ext uri="{FF2B5EF4-FFF2-40B4-BE49-F238E27FC236}">
                <a16:creationId xmlns:a16="http://schemas.microsoft.com/office/drawing/2014/main" id="{21917482-148A-4FF7-A701-C3F7931D2CA2}"/>
              </a:ext>
            </a:extLst>
          </p:cNvPr>
          <p:cNvCxnSpPr>
            <a:cxnSpLocks/>
            <a:stCxn id="76" idx="2"/>
            <a:endCxn id="68" idx="0"/>
          </p:cNvCxnSpPr>
          <p:nvPr/>
        </p:nvCxnSpPr>
        <p:spPr>
          <a:xfrm>
            <a:off x="8270440" y="2825522"/>
            <a:ext cx="2882" cy="260200"/>
          </a:xfrm>
          <a:prstGeom prst="straightConnector1">
            <a:avLst/>
          </a:prstGeom>
          <a:ln>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AD511E2-F9AA-5392-EAAD-A9639BD8FEF4}"/>
              </a:ext>
            </a:extLst>
          </p:cNvPr>
          <p:cNvSpPr/>
          <p:nvPr/>
        </p:nvSpPr>
        <p:spPr>
          <a:xfrm>
            <a:off x="2611796" y="3079380"/>
            <a:ext cx="854254" cy="585354"/>
          </a:xfrm>
          <a:prstGeom prst="roundRect">
            <a:avLst/>
          </a:prstGeom>
          <a:ln>
            <a:solidFill>
              <a:srgbClr val="000000"/>
            </a:solidFill>
          </a:ln>
        </p:spPr>
        <p:style>
          <a:lnRef idx="2">
            <a:schemeClr val="accent3"/>
          </a:lnRef>
          <a:fillRef idx="1">
            <a:schemeClr val="lt1"/>
          </a:fillRef>
          <a:effectRef idx="0">
            <a:schemeClr val="accent3"/>
          </a:effectRef>
          <a:fontRef idx="minor">
            <a:schemeClr val="dk1"/>
          </a:fontRef>
        </p:style>
        <p:txBody>
          <a:bodyPr lIns="0" rIns="0" rtlCol="0" anchor="ctr"/>
          <a:lstStyle/>
          <a:p>
            <a:pPr algn="ctr"/>
            <a:r>
              <a:rPr lang="en-US" sz="1200" dirty="0">
                <a:solidFill>
                  <a:srgbClr val="000000"/>
                </a:solidFill>
                <a:latin typeface="Source Sans Pro Light" panose="020B0403030403020204" pitchFamily="34" charset="0"/>
                <a:ea typeface="Source Sans Pro Light" panose="020B0403030403020204" pitchFamily="34" charset="0"/>
              </a:rPr>
              <a:t>Summary Report</a:t>
            </a:r>
          </a:p>
        </p:txBody>
      </p:sp>
      <p:cxnSp>
        <p:nvCxnSpPr>
          <p:cNvPr id="33" name="Elbow Connector 11">
            <a:extLst>
              <a:ext uri="{FF2B5EF4-FFF2-40B4-BE49-F238E27FC236}">
                <a16:creationId xmlns:a16="http://schemas.microsoft.com/office/drawing/2014/main" id="{1CF37C8B-8B4B-2064-605B-99DA38641A26}"/>
              </a:ext>
            </a:extLst>
          </p:cNvPr>
          <p:cNvCxnSpPr>
            <a:cxnSpLocks/>
            <a:stCxn id="67" idx="0"/>
            <a:endCxn id="21" idx="2"/>
          </p:cNvCxnSpPr>
          <p:nvPr/>
        </p:nvCxnSpPr>
        <p:spPr>
          <a:xfrm flipV="1">
            <a:off x="3037713" y="3664734"/>
            <a:ext cx="1211" cy="480840"/>
          </a:xfrm>
          <a:prstGeom prst="straightConnector1">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Elbow Connector 11">
            <a:extLst>
              <a:ext uri="{FF2B5EF4-FFF2-40B4-BE49-F238E27FC236}">
                <a16:creationId xmlns:a16="http://schemas.microsoft.com/office/drawing/2014/main" id="{35F88780-F056-3FEA-41AE-E8779ED8C578}"/>
              </a:ext>
            </a:extLst>
          </p:cNvPr>
          <p:cNvCxnSpPr>
            <a:cxnSpLocks/>
            <a:stCxn id="65" idx="0"/>
            <a:endCxn id="66" idx="2"/>
          </p:cNvCxnSpPr>
          <p:nvPr/>
        </p:nvCxnSpPr>
        <p:spPr>
          <a:xfrm flipV="1">
            <a:off x="5517863" y="2916391"/>
            <a:ext cx="1596" cy="228478"/>
          </a:xfrm>
          <a:prstGeom prst="straightConnector1">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Elbow Connector 11">
            <a:extLst>
              <a:ext uri="{FF2B5EF4-FFF2-40B4-BE49-F238E27FC236}">
                <a16:creationId xmlns:a16="http://schemas.microsoft.com/office/drawing/2014/main" id="{6FA9C29D-DBED-757A-9B5D-2CDB306DB4CA}"/>
              </a:ext>
            </a:extLst>
          </p:cNvPr>
          <p:cNvCxnSpPr>
            <a:cxnSpLocks/>
            <a:stCxn id="65" idx="1"/>
            <a:endCxn id="21" idx="3"/>
          </p:cNvCxnSpPr>
          <p:nvPr/>
        </p:nvCxnSpPr>
        <p:spPr>
          <a:xfrm flipH="1" flipV="1">
            <a:off x="3466050" y="3372057"/>
            <a:ext cx="1318562" cy="1840"/>
          </a:xfrm>
          <a:prstGeom prst="straightConnector1">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2270869-3F47-AFE3-CADD-2148248B3798}"/>
              </a:ext>
            </a:extLst>
          </p:cNvPr>
          <p:cNvCxnSpPr>
            <a:cxnSpLocks/>
          </p:cNvCxnSpPr>
          <p:nvPr/>
        </p:nvCxnSpPr>
        <p:spPr>
          <a:xfrm flipH="1">
            <a:off x="299982" y="5254526"/>
            <a:ext cx="4312356" cy="0"/>
          </a:xfrm>
          <a:prstGeom prst="straightConnector1">
            <a:avLst/>
          </a:prstGeom>
          <a:ln w="57150">
            <a:solidFill>
              <a:schemeClr val="accent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949C1932-48FA-F956-DB24-9EB343A9200E}"/>
              </a:ext>
            </a:extLst>
          </p:cNvPr>
          <p:cNvSpPr txBox="1"/>
          <p:nvPr/>
        </p:nvSpPr>
        <p:spPr>
          <a:xfrm>
            <a:off x="1704325" y="5354206"/>
            <a:ext cx="1210588" cy="338554"/>
          </a:xfrm>
          <a:prstGeom prst="rect">
            <a:avLst/>
          </a:prstGeom>
          <a:noFill/>
        </p:spPr>
        <p:txBody>
          <a:bodyPr wrap="none" rtlCol="0">
            <a:spAutoFit/>
          </a:bodyPr>
          <a:lstStyle/>
          <a:p>
            <a:r>
              <a:rPr lang="en-US" sz="1600" dirty="0">
                <a:solidFill>
                  <a:schemeClr val="accent1"/>
                </a:solidFill>
                <a:latin typeface="Source Sans Pro" panose="020B0503030403020204" pitchFamily="34" charset="0"/>
                <a:ea typeface="Source Sans Pro" panose="020B0503030403020204" pitchFamily="34" charset="0"/>
              </a:rPr>
              <a:t>What &amp; Why</a:t>
            </a:r>
          </a:p>
        </p:txBody>
      </p:sp>
      <p:cxnSp>
        <p:nvCxnSpPr>
          <p:cNvPr id="111" name="Straight Arrow Connector 110">
            <a:extLst>
              <a:ext uri="{FF2B5EF4-FFF2-40B4-BE49-F238E27FC236}">
                <a16:creationId xmlns:a16="http://schemas.microsoft.com/office/drawing/2014/main" id="{1D77B2F8-B1B9-8521-5232-E1876271317F}"/>
              </a:ext>
            </a:extLst>
          </p:cNvPr>
          <p:cNvCxnSpPr>
            <a:cxnSpLocks/>
          </p:cNvCxnSpPr>
          <p:nvPr/>
        </p:nvCxnSpPr>
        <p:spPr>
          <a:xfrm flipH="1">
            <a:off x="4612339" y="4985569"/>
            <a:ext cx="2788867" cy="0"/>
          </a:xfrm>
          <a:prstGeom prst="straightConnector1">
            <a:avLst/>
          </a:prstGeom>
          <a:ln w="57150">
            <a:solidFill>
              <a:srgbClr val="F79646"/>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97AA7491-97EA-4C00-DE2B-8A6A4353EFF9}"/>
              </a:ext>
            </a:extLst>
          </p:cNvPr>
          <p:cNvSpPr txBox="1"/>
          <p:nvPr/>
        </p:nvSpPr>
        <p:spPr>
          <a:xfrm>
            <a:off x="5490170" y="5085249"/>
            <a:ext cx="575799" cy="338554"/>
          </a:xfrm>
          <a:prstGeom prst="rect">
            <a:avLst/>
          </a:prstGeom>
          <a:noFill/>
        </p:spPr>
        <p:txBody>
          <a:bodyPr wrap="none" rtlCol="0">
            <a:spAutoFit/>
          </a:bodyPr>
          <a:lstStyle/>
          <a:p>
            <a:r>
              <a:rPr lang="en-US" sz="1600" dirty="0">
                <a:solidFill>
                  <a:srgbClr val="F79646"/>
                </a:solidFill>
                <a:latin typeface="Source Sans Pro" panose="020B0503030403020204" pitchFamily="34" charset="0"/>
                <a:ea typeface="Source Sans Pro" panose="020B0503030403020204" pitchFamily="34" charset="0"/>
              </a:rPr>
              <a:t>How</a:t>
            </a:r>
            <a:endParaRPr lang="en-US" dirty="0">
              <a:solidFill>
                <a:srgbClr val="F79646"/>
              </a:solidFill>
              <a:latin typeface="Source Sans Pro" panose="020B0503030403020204" pitchFamily="34" charset="0"/>
              <a:ea typeface="Source Sans Pro" panose="020B0503030403020204" pitchFamily="34" charset="0"/>
            </a:endParaRPr>
          </a:p>
        </p:txBody>
      </p:sp>
      <p:cxnSp>
        <p:nvCxnSpPr>
          <p:cNvPr id="115" name="Straight Arrow Connector 114">
            <a:extLst>
              <a:ext uri="{FF2B5EF4-FFF2-40B4-BE49-F238E27FC236}">
                <a16:creationId xmlns:a16="http://schemas.microsoft.com/office/drawing/2014/main" id="{6403ECF0-4D40-5C64-4B8E-A86F7ECF4F81}"/>
              </a:ext>
            </a:extLst>
          </p:cNvPr>
          <p:cNvCxnSpPr>
            <a:cxnSpLocks/>
          </p:cNvCxnSpPr>
          <p:nvPr/>
        </p:nvCxnSpPr>
        <p:spPr>
          <a:xfrm flipH="1">
            <a:off x="7401206" y="4637161"/>
            <a:ext cx="1604729" cy="0"/>
          </a:xfrm>
          <a:prstGeom prst="straightConnector1">
            <a:avLst/>
          </a:prstGeom>
          <a:ln w="57150">
            <a:solidFill>
              <a:schemeClr val="tx1">
                <a:lumMod val="75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FE85C23E-CF90-F099-E77F-D45F47F551DC}"/>
              </a:ext>
            </a:extLst>
          </p:cNvPr>
          <p:cNvSpPr txBox="1"/>
          <p:nvPr/>
        </p:nvSpPr>
        <p:spPr>
          <a:xfrm>
            <a:off x="7624825" y="4656840"/>
            <a:ext cx="1192955" cy="338554"/>
          </a:xfrm>
          <a:prstGeom prst="rect">
            <a:avLst/>
          </a:prstGeom>
          <a:noFill/>
        </p:spPr>
        <p:txBody>
          <a:bodyPr wrap="none" rtlCol="0">
            <a:spAutoFit/>
          </a:bodyPr>
          <a:lstStyle/>
          <a:p>
            <a:r>
              <a:rPr lang="en-US" sz="1600" dirty="0">
                <a:solidFill>
                  <a:schemeClr val="tx1">
                    <a:lumMod val="75000"/>
                  </a:schemeClr>
                </a:solidFill>
                <a:latin typeface="Source Sans Pro" panose="020B0503030403020204" pitchFamily="34" charset="0"/>
                <a:ea typeface="Source Sans Pro" panose="020B0503030403020204" pitchFamily="34" charset="0"/>
              </a:rPr>
              <a:t>Did it work?</a:t>
            </a:r>
          </a:p>
        </p:txBody>
      </p:sp>
      <p:sp>
        <p:nvSpPr>
          <p:cNvPr id="123" name="Oval 122">
            <a:extLst>
              <a:ext uri="{FF2B5EF4-FFF2-40B4-BE49-F238E27FC236}">
                <a16:creationId xmlns:a16="http://schemas.microsoft.com/office/drawing/2014/main" id="{CEE3844F-9FA6-72FA-F1E7-8A5654227580}"/>
              </a:ext>
            </a:extLst>
          </p:cNvPr>
          <p:cNvSpPr/>
          <p:nvPr/>
        </p:nvSpPr>
        <p:spPr>
          <a:xfrm>
            <a:off x="2174" y="3143640"/>
            <a:ext cx="594252" cy="585354"/>
          </a:xfrm>
          <a:prstGeom prst="ellipse">
            <a:avLst/>
          </a:prstGeom>
          <a:ln>
            <a:solidFill>
              <a:srgbClr val="000000"/>
            </a:solidFill>
          </a:ln>
        </p:spPr>
        <p:style>
          <a:lnRef idx="2">
            <a:schemeClr val="accent3"/>
          </a:lnRef>
          <a:fillRef idx="1">
            <a:schemeClr val="lt1"/>
          </a:fillRef>
          <a:effectRef idx="0">
            <a:schemeClr val="accent3"/>
          </a:effectRef>
          <a:fontRef idx="minor">
            <a:schemeClr val="dk1"/>
          </a:fontRef>
        </p:style>
        <p:txBody>
          <a:bodyPr lIns="0" rIns="0" rtlCol="0" anchor="ctr"/>
          <a:lstStyle/>
          <a:p>
            <a:pPr algn="ctr"/>
            <a:r>
              <a:rPr lang="en-US" sz="1200" dirty="0">
                <a:solidFill>
                  <a:srgbClr val="000000"/>
                </a:solidFill>
                <a:latin typeface="Source Sans Pro Light" panose="020B0403030403020204" pitchFamily="34" charset="0"/>
                <a:ea typeface="Source Sans Pro Light" panose="020B0403030403020204" pitchFamily="34" charset="0"/>
              </a:rPr>
              <a:t>Intake</a:t>
            </a:r>
          </a:p>
        </p:txBody>
      </p:sp>
      <p:cxnSp>
        <p:nvCxnSpPr>
          <p:cNvPr id="49" name="Elbow Connector 48">
            <a:extLst>
              <a:ext uri="{FF2B5EF4-FFF2-40B4-BE49-F238E27FC236}">
                <a16:creationId xmlns:a16="http://schemas.microsoft.com/office/drawing/2014/main" id="{47046E05-5270-01B1-9E94-45AF547FB069}"/>
              </a:ext>
            </a:extLst>
          </p:cNvPr>
          <p:cNvCxnSpPr>
            <a:cxnSpLocks/>
            <a:stCxn id="41" idx="1"/>
            <a:endCxn id="123" idx="6"/>
          </p:cNvCxnSpPr>
          <p:nvPr/>
        </p:nvCxnSpPr>
        <p:spPr>
          <a:xfrm rot="10800000" flipV="1">
            <a:off x="596426" y="3146514"/>
            <a:ext cx="259134" cy="289803"/>
          </a:xfrm>
          <a:prstGeom prst="bentConnector3">
            <a:avLst>
              <a:gd name="adj1" fmla="val 50000"/>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2F366E42-C17B-E226-B0A6-3EA4228F46BB}"/>
              </a:ext>
            </a:extLst>
          </p:cNvPr>
          <p:cNvCxnSpPr>
            <a:cxnSpLocks/>
            <a:stCxn id="64" idx="1"/>
            <a:endCxn id="123" idx="6"/>
          </p:cNvCxnSpPr>
          <p:nvPr/>
        </p:nvCxnSpPr>
        <p:spPr>
          <a:xfrm rot="10800000">
            <a:off x="596428" y="3436319"/>
            <a:ext cx="256483" cy="408367"/>
          </a:xfrm>
          <a:prstGeom prst="bentConnector3">
            <a:avLst>
              <a:gd name="adj1" fmla="val 50000"/>
            </a:avLst>
          </a:prstGeom>
          <a:ln>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F465E67-21FC-4F19-7A6A-FF1FBEE8902E}"/>
              </a:ext>
            </a:extLst>
          </p:cNvPr>
          <p:cNvPicPr>
            <a:picLocks noChangeAspect="1"/>
          </p:cNvPicPr>
          <p:nvPr/>
        </p:nvPicPr>
        <p:blipFill>
          <a:blip r:embed="rId3">
            <a:alphaModFix amt="35000"/>
          </a:blip>
          <a:stretch>
            <a:fillRect/>
          </a:stretch>
        </p:blipFill>
        <p:spPr>
          <a:xfrm>
            <a:off x="5560653" y="5846008"/>
            <a:ext cx="3395193" cy="761958"/>
          </a:xfrm>
          <a:prstGeom prst="rect">
            <a:avLst/>
          </a:prstGeom>
        </p:spPr>
      </p:pic>
    </p:spTree>
    <p:extLst>
      <p:ext uri="{BB962C8B-B14F-4D97-AF65-F5344CB8AC3E}">
        <p14:creationId xmlns:p14="http://schemas.microsoft.com/office/powerpoint/2010/main" val="2586573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292-57F7-7C87-B6DE-ECAA1E9504E6}"/>
              </a:ext>
            </a:extLst>
          </p:cNvPr>
          <p:cNvSpPr>
            <a:spLocks noGrp="1"/>
          </p:cNvSpPr>
          <p:nvPr>
            <p:ph type="title"/>
          </p:nvPr>
        </p:nvSpPr>
        <p:spPr/>
        <p:txBody>
          <a:bodyPr/>
          <a:lstStyle/>
          <a:p>
            <a:r>
              <a:rPr lang="en-US" dirty="0"/>
              <a:t>FURM as of 2024 – http://</a:t>
            </a:r>
            <a:r>
              <a:rPr lang="en-US" dirty="0" err="1"/>
              <a:t>furm.stanford.edu</a:t>
            </a:r>
            <a:endParaRPr lang="en-US" dirty="0"/>
          </a:p>
        </p:txBody>
      </p:sp>
      <p:sp>
        <p:nvSpPr>
          <p:cNvPr id="3" name="Slide Number Placeholder 2">
            <a:extLst>
              <a:ext uri="{FF2B5EF4-FFF2-40B4-BE49-F238E27FC236}">
                <a16:creationId xmlns:a16="http://schemas.microsoft.com/office/drawing/2014/main" id="{B037E2AD-5065-B81A-6745-0C9BB0452620}"/>
              </a:ext>
            </a:extLst>
          </p:cNvPr>
          <p:cNvSpPr>
            <a:spLocks noGrp="1"/>
          </p:cNvSpPr>
          <p:nvPr>
            <p:ph type="sldNum" sz="quarter" idx="12"/>
          </p:nvPr>
        </p:nvSpPr>
        <p:spPr/>
        <p:txBody>
          <a:bodyPr/>
          <a:lstStyle/>
          <a:p>
            <a:fld id="{2066355A-084C-D24E-9AD2-7E4FC41EA627}" type="slidenum">
              <a:rPr lang="en-US" smtClean="0"/>
              <a:pPr/>
              <a:t>36</a:t>
            </a:fld>
            <a:endParaRPr lang="en-US"/>
          </a:p>
        </p:txBody>
      </p:sp>
      <p:pic>
        <p:nvPicPr>
          <p:cNvPr id="1026" name="Picture 2">
            <a:extLst>
              <a:ext uri="{FF2B5EF4-FFF2-40B4-BE49-F238E27FC236}">
                <a16:creationId xmlns:a16="http://schemas.microsoft.com/office/drawing/2014/main" id="{8BDC6793-84F1-E170-0220-3B7FD364D4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71"/>
          <a:stretch/>
        </p:blipFill>
        <p:spPr bwMode="auto">
          <a:xfrm>
            <a:off x="371475" y="1417638"/>
            <a:ext cx="8401050" cy="544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B99A54-9CD1-1140-563E-26631BE90051}"/>
              </a:ext>
            </a:extLst>
          </p:cNvPr>
          <p:cNvSpPr txBox="1">
            <a:spLocks/>
          </p:cNvSpPr>
          <p:nvPr/>
        </p:nvSpPr>
        <p:spPr>
          <a:xfrm>
            <a:off x="796981" y="4536066"/>
            <a:ext cx="3657600" cy="476573"/>
          </a:xfrm>
          <a:prstGeom prst="rect">
            <a:avLst/>
          </a:prstGeom>
          <a:solidFill>
            <a:sysClr val="window" lastClr="FFFFFF"/>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1400" b="1" u="none" strike="noStrike" kern="1200" cap="none" spc="0" normalizeH="0" baseline="0" noProof="0" dirty="0">
                <a:ln>
                  <a:noFill/>
                </a:ln>
                <a:solidFill>
                  <a:srgbClr val="55565A"/>
                </a:solidFill>
                <a:effectLst/>
                <a:uLnTx/>
                <a:uFillTx/>
                <a:latin typeface="Source Sans Pro" panose="020B0503030403020204" pitchFamily="34" charset="0"/>
                <a:ea typeface="Source Sans Pro" panose="020B0503030403020204" pitchFamily="34" charset="0"/>
              </a:rPr>
              <a:t>https://</a:t>
            </a:r>
            <a:r>
              <a:rPr kumimoji="0" lang="en-US" sz="1400" b="1" u="none" strike="noStrike" kern="1200" cap="none" spc="0" normalizeH="0" baseline="0" noProof="0" dirty="0" err="1">
                <a:ln>
                  <a:noFill/>
                </a:ln>
                <a:solidFill>
                  <a:srgbClr val="55565A"/>
                </a:solidFill>
                <a:effectLst/>
                <a:uLnTx/>
                <a:uFillTx/>
                <a:latin typeface="Source Sans Pro" panose="020B0503030403020204" pitchFamily="34" charset="0"/>
                <a:ea typeface="Source Sans Pro" panose="020B0503030403020204" pitchFamily="34" charset="0"/>
              </a:rPr>
              <a:t>rail.stanford.edu</a:t>
            </a:r>
            <a:r>
              <a:rPr kumimoji="0" lang="en-US" sz="1400" b="1" u="none" strike="noStrike" kern="1200" cap="none" spc="0" normalizeH="0" baseline="0" noProof="0" dirty="0">
                <a:ln>
                  <a:noFill/>
                </a:ln>
                <a:solidFill>
                  <a:srgbClr val="55565A"/>
                </a:solidFill>
                <a:effectLst/>
                <a:uLnTx/>
                <a:uFillTx/>
                <a:latin typeface="Source Sans Pro" panose="020B0503030403020204" pitchFamily="34" charset="0"/>
                <a:ea typeface="Source Sans Pro" panose="020B0503030403020204" pitchFamily="34" charset="0"/>
              </a:rPr>
              <a:t>/</a:t>
            </a:r>
          </a:p>
        </p:txBody>
      </p:sp>
      <p:sp>
        <p:nvSpPr>
          <p:cNvPr id="6" name="Title 1">
            <a:extLst>
              <a:ext uri="{FF2B5EF4-FFF2-40B4-BE49-F238E27FC236}">
                <a16:creationId xmlns:a16="http://schemas.microsoft.com/office/drawing/2014/main" id="{F28F8809-C881-4473-5035-4B1F89EC805F}"/>
              </a:ext>
            </a:extLst>
          </p:cNvPr>
          <p:cNvSpPr txBox="1">
            <a:spLocks/>
          </p:cNvSpPr>
          <p:nvPr/>
        </p:nvSpPr>
        <p:spPr>
          <a:xfrm>
            <a:off x="4689419" y="4536066"/>
            <a:ext cx="3657600" cy="476573"/>
          </a:xfrm>
          <a:prstGeom prst="rect">
            <a:avLst/>
          </a:prstGeom>
          <a:solidFill>
            <a:sysClr val="window" lastClr="FFFFFF"/>
          </a:solidFill>
        </p:spPr>
        <p:txBody>
          <a:bodyPr vert="horz" lIns="91424" tIns="45713" rIns="91424" bIns="45713" rtlCol="0" anchor="ctr">
            <a:noAutofit/>
          </a:bodyPr>
          <a:lstStyle>
            <a:lvl1pPr algn="l" defTabSz="457123" rtl="0" eaLnBrk="1" latinLnBrk="0" hangingPunct="1">
              <a:spcBef>
                <a:spcPct val="0"/>
              </a:spcBef>
              <a:buNone/>
              <a:defRPr sz="3400" b="0" i="0" kern="1200">
                <a:solidFill>
                  <a:schemeClr val="tx2"/>
                </a:solidFill>
                <a:latin typeface="Source Sans Pro Light" panose="020B0403030403020204" pitchFamily="34" charset="0"/>
                <a:ea typeface="Source Sans Pro Light" panose="020B0403030403020204" pitchFamily="34" charset="0"/>
                <a:cs typeface="Source Sans Pro Light" panose="020B0403030403020204" pitchFamily="34" charset="0"/>
              </a:defRPr>
            </a:lvl1pPr>
          </a:lstStyle>
          <a:p>
            <a:pPr marL="0" marR="0" lvl="0" indent="0" algn="ctr" defTabSz="457123" rtl="0" eaLnBrk="1" fontAlgn="auto" latinLnBrk="0" hangingPunct="1">
              <a:lnSpc>
                <a:spcPct val="100000"/>
              </a:lnSpc>
              <a:spcBef>
                <a:spcPct val="0"/>
              </a:spcBef>
              <a:spcAft>
                <a:spcPts val="0"/>
              </a:spcAft>
              <a:buClrTx/>
              <a:buSzTx/>
              <a:buFontTx/>
              <a:buNone/>
              <a:tabLst/>
              <a:defRPr/>
            </a:pPr>
            <a:r>
              <a:rPr kumimoji="0" lang="en-US" sz="1400" b="1" u="none" strike="noStrike" kern="1200" cap="none" spc="0" normalizeH="0" baseline="0" noProof="0" dirty="0">
                <a:ln>
                  <a:noFill/>
                </a:ln>
                <a:solidFill>
                  <a:srgbClr val="55565A"/>
                </a:solidFill>
                <a:effectLst/>
                <a:uLnTx/>
                <a:uFillTx/>
                <a:latin typeface="Source Sans Pro" panose="020B0503030403020204" pitchFamily="34" charset="0"/>
                <a:ea typeface="Source Sans Pro" panose="020B0503030403020204" pitchFamily="34" charset="0"/>
              </a:rPr>
              <a:t>https://</a:t>
            </a:r>
            <a:r>
              <a:rPr kumimoji="0" lang="en-US" sz="1400" b="1" u="none" strike="noStrike" kern="1200" cap="none" spc="0" normalizeH="0" baseline="0" noProof="0" dirty="0" err="1">
                <a:ln>
                  <a:noFill/>
                </a:ln>
                <a:solidFill>
                  <a:srgbClr val="55565A"/>
                </a:solidFill>
                <a:effectLst/>
                <a:uLnTx/>
                <a:uFillTx/>
                <a:latin typeface="Source Sans Pro" panose="020B0503030403020204" pitchFamily="34" charset="0"/>
                <a:ea typeface="Source Sans Pro" panose="020B0503030403020204" pitchFamily="34" charset="0"/>
              </a:rPr>
              <a:t>dsatshc.stanford.edu</a:t>
            </a:r>
            <a:r>
              <a:rPr kumimoji="0" lang="en-US" sz="1400" b="1" u="none" strike="noStrike" kern="1200" cap="none" spc="0" normalizeH="0" baseline="0" noProof="0" dirty="0">
                <a:ln>
                  <a:noFill/>
                </a:ln>
                <a:solidFill>
                  <a:srgbClr val="55565A"/>
                </a:solidFill>
                <a:effectLst/>
                <a:uLnTx/>
                <a:uFillTx/>
                <a:latin typeface="Source Sans Pro" panose="020B0503030403020204" pitchFamily="34" charset="0"/>
                <a:ea typeface="Source Sans Pro" panose="020B0503030403020204" pitchFamily="34" charset="0"/>
              </a:rPr>
              <a:t>/</a:t>
            </a:r>
          </a:p>
        </p:txBody>
      </p:sp>
      <p:sp>
        <p:nvSpPr>
          <p:cNvPr id="2" name="Title 1">
            <a:extLst>
              <a:ext uri="{FF2B5EF4-FFF2-40B4-BE49-F238E27FC236}">
                <a16:creationId xmlns:a16="http://schemas.microsoft.com/office/drawing/2014/main" id="{AC2EBB69-E948-59BB-3031-264E57DD594D}"/>
              </a:ext>
            </a:extLst>
          </p:cNvPr>
          <p:cNvSpPr>
            <a:spLocks noGrp="1"/>
          </p:cNvSpPr>
          <p:nvPr>
            <p:ph type="title"/>
          </p:nvPr>
        </p:nvSpPr>
        <p:spPr>
          <a:xfrm>
            <a:off x="0" y="0"/>
            <a:ext cx="9144000" cy="1143000"/>
          </a:xfrm>
        </p:spPr>
        <p:txBody>
          <a:bodyPr>
            <a:noAutofit/>
          </a:bodyPr>
          <a:lstStyle/>
          <a:p>
            <a:pPr algn="ctr"/>
            <a:r>
              <a:rPr lang="en-US" sz="3600" dirty="0"/>
              <a:t>https://</a:t>
            </a:r>
            <a:r>
              <a:rPr lang="en-US" sz="3600" dirty="0" err="1"/>
              <a:t>shahlab.stanford.edu</a:t>
            </a:r>
            <a:r>
              <a:rPr lang="en-US" sz="3600" dirty="0"/>
              <a:t>/</a:t>
            </a:r>
            <a:r>
              <a:rPr lang="en-US" sz="3600" dirty="0" err="1"/>
              <a:t>aihc</a:t>
            </a:r>
            <a:r>
              <a:rPr lang="en-US" sz="3600" dirty="0"/>
              <a:t>-programs lists 19 programs on our campus</a:t>
            </a:r>
          </a:p>
        </p:txBody>
      </p:sp>
      <p:pic>
        <p:nvPicPr>
          <p:cNvPr id="13" name="Picture 12">
            <a:extLst>
              <a:ext uri="{FF2B5EF4-FFF2-40B4-BE49-F238E27FC236}">
                <a16:creationId xmlns:a16="http://schemas.microsoft.com/office/drawing/2014/main" id="{2C47D7FF-295B-75AB-8ED2-7936AE2F1792}"/>
              </a:ext>
            </a:extLst>
          </p:cNvPr>
          <p:cNvPicPr>
            <a:picLocks noChangeAspect="1"/>
          </p:cNvPicPr>
          <p:nvPr/>
        </p:nvPicPr>
        <p:blipFill>
          <a:blip r:embed="rId3"/>
          <a:stretch>
            <a:fillRect/>
          </a:stretch>
        </p:blipFill>
        <p:spPr>
          <a:xfrm>
            <a:off x="4689419" y="2116059"/>
            <a:ext cx="3657600" cy="2420007"/>
          </a:xfrm>
          <a:prstGeom prst="rect">
            <a:avLst/>
          </a:prstGeom>
        </p:spPr>
      </p:pic>
      <p:pic>
        <p:nvPicPr>
          <p:cNvPr id="14" name="Picture 13">
            <a:extLst>
              <a:ext uri="{FF2B5EF4-FFF2-40B4-BE49-F238E27FC236}">
                <a16:creationId xmlns:a16="http://schemas.microsoft.com/office/drawing/2014/main" id="{AA196953-81AE-9EAB-C660-CC6D3EF64C52}"/>
              </a:ext>
            </a:extLst>
          </p:cNvPr>
          <p:cNvPicPr>
            <a:picLocks noChangeAspect="1"/>
          </p:cNvPicPr>
          <p:nvPr/>
        </p:nvPicPr>
        <p:blipFill>
          <a:blip r:embed="rId4"/>
          <a:stretch>
            <a:fillRect/>
          </a:stretch>
        </p:blipFill>
        <p:spPr>
          <a:xfrm>
            <a:off x="796981" y="2116059"/>
            <a:ext cx="3657600" cy="2420007"/>
          </a:xfrm>
          <a:prstGeom prst="rect">
            <a:avLst/>
          </a:prstGeom>
        </p:spPr>
      </p:pic>
    </p:spTree>
    <p:extLst>
      <p:ext uri="{BB962C8B-B14F-4D97-AF65-F5344CB8AC3E}">
        <p14:creationId xmlns:p14="http://schemas.microsoft.com/office/powerpoint/2010/main" val="1085280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6EF4E7-C42D-38B5-FC7D-89D32FFB246E}"/>
              </a:ext>
            </a:extLst>
          </p:cNvPr>
          <p:cNvPicPr>
            <a:picLocks noChangeAspect="1"/>
          </p:cNvPicPr>
          <p:nvPr/>
        </p:nvPicPr>
        <p:blipFill>
          <a:blip r:embed="rId2"/>
          <a:stretch>
            <a:fillRect/>
          </a:stretch>
        </p:blipFill>
        <p:spPr>
          <a:xfrm>
            <a:off x="429768" y="581485"/>
            <a:ext cx="4495133" cy="5695029"/>
          </a:xfrm>
          <a:prstGeom prst="rect">
            <a:avLst/>
          </a:prstGeom>
        </p:spPr>
      </p:pic>
      <p:sp>
        <p:nvSpPr>
          <p:cNvPr id="3" name="Content Placeholder 2">
            <a:extLst>
              <a:ext uri="{FF2B5EF4-FFF2-40B4-BE49-F238E27FC236}">
                <a16:creationId xmlns:a16="http://schemas.microsoft.com/office/drawing/2014/main" id="{C8911D67-8023-F7A2-F6B3-A5385B4D7A64}"/>
              </a:ext>
            </a:extLst>
          </p:cNvPr>
          <p:cNvSpPr txBox="1">
            <a:spLocks/>
          </p:cNvSpPr>
          <p:nvPr/>
        </p:nvSpPr>
        <p:spPr>
          <a:xfrm>
            <a:off x="5138929" y="2732767"/>
            <a:ext cx="3947922" cy="1766081"/>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a:t>Assigned reading:</a:t>
            </a:r>
          </a:p>
          <a:p>
            <a:pPr marL="0" indent="0">
              <a:buFont typeface="Arial" pitchFamily="34" charset="0"/>
              <a:buNone/>
            </a:pPr>
            <a:endParaRPr lang="en-US" sz="2000" b="1" dirty="0"/>
          </a:p>
          <a:p>
            <a:pPr marL="0" indent="0">
              <a:buFont typeface="Arial" pitchFamily="34" charset="0"/>
              <a:buNone/>
            </a:pPr>
            <a:r>
              <a:rPr lang="en-US" sz="2000" b="1" dirty="0" err="1"/>
              <a:t>Rajkomar</a:t>
            </a:r>
            <a:r>
              <a:rPr lang="en-US" sz="2000" b="1" dirty="0"/>
              <a:t> A, Dean J, </a:t>
            </a:r>
            <a:r>
              <a:rPr lang="en-US" sz="2000" b="1" dirty="0" err="1"/>
              <a:t>Kohane</a:t>
            </a:r>
            <a:r>
              <a:rPr lang="en-US" sz="2000" b="1" dirty="0"/>
              <a:t> I. </a:t>
            </a:r>
          </a:p>
          <a:p>
            <a:pPr marL="0" indent="0">
              <a:buFont typeface="Arial" pitchFamily="34" charset="0"/>
              <a:buNone/>
            </a:pPr>
            <a:r>
              <a:rPr lang="en-US" sz="2000" dirty="0"/>
              <a:t>Machine Learning in Medicine. </a:t>
            </a:r>
          </a:p>
          <a:p>
            <a:pPr marL="0" indent="0">
              <a:buFont typeface="Arial" pitchFamily="34" charset="0"/>
              <a:buNone/>
            </a:pPr>
            <a:r>
              <a:rPr lang="en-US" sz="2000" dirty="0"/>
              <a:t>N </a:t>
            </a:r>
            <a:r>
              <a:rPr lang="en-US" sz="2000" dirty="0" err="1"/>
              <a:t>Engl</a:t>
            </a:r>
            <a:r>
              <a:rPr lang="en-US" sz="2000" dirty="0"/>
              <a:t> J Med. 2019;380(14):1347-1358. </a:t>
            </a:r>
          </a:p>
          <a:p>
            <a:pPr marL="0" indent="0">
              <a:buFont typeface="Arial" pitchFamily="34" charset="0"/>
              <a:buNone/>
            </a:pPr>
            <a:r>
              <a:rPr lang="en-US" sz="2000" dirty="0"/>
              <a:t>doi:10.1056/NEJMra1814259</a:t>
            </a:r>
          </a:p>
        </p:txBody>
      </p:sp>
    </p:spTree>
    <p:extLst>
      <p:ext uri="{BB962C8B-B14F-4D97-AF65-F5344CB8AC3E}">
        <p14:creationId xmlns:p14="http://schemas.microsoft.com/office/powerpoint/2010/main" val="2535844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AF1C-8CC2-CC53-229C-5B8D545EE16A}"/>
              </a:ext>
            </a:extLst>
          </p:cNvPr>
          <p:cNvSpPr>
            <a:spLocks noGrp="1"/>
          </p:cNvSpPr>
          <p:nvPr>
            <p:ph type="title"/>
          </p:nvPr>
        </p:nvSpPr>
        <p:spPr/>
        <p:txBody>
          <a:bodyPr/>
          <a:lstStyle/>
          <a:p>
            <a:pPr algn="ctr"/>
            <a:r>
              <a:rPr lang="en-US" sz="3600" dirty="0"/>
              <a:t>Alt reading: </a:t>
            </a:r>
            <a:r>
              <a:rPr lang="en-US" sz="3600" dirty="0" err="1"/>
              <a:t>www.tinyurl.com</a:t>
            </a:r>
            <a:r>
              <a:rPr lang="en-US" sz="3600" dirty="0"/>
              <a:t>/</a:t>
            </a:r>
            <a:r>
              <a:rPr lang="en-US" sz="3600" dirty="0" err="1"/>
              <a:t>hai</a:t>
            </a:r>
            <a:r>
              <a:rPr lang="en-US" sz="3600" dirty="0"/>
              <a:t>-blogs</a:t>
            </a:r>
          </a:p>
        </p:txBody>
      </p:sp>
      <p:sp>
        <p:nvSpPr>
          <p:cNvPr id="4" name="Slide Number Placeholder 3">
            <a:extLst>
              <a:ext uri="{FF2B5EF4-FFF2-40B4-BE49-F238E27FC236}">
                <a16:creationId xmlns:a16="http://schemas.microsoft.com/office/drawing/2014/main" id="{20443298-9D11-1304-CA45-221CB093E253}"/>
              </a:ext>
            </a:extLst>
          </p:cNvPr>
          <p:cNvSpPr>
            <a:spLocks noGrp="1"/>
          </p:cNvSpPr>
          <p:nvPr>
            <p:ph type="sldNum" sz="quarter" idx="12"/>
          </p:nvPr>
        </p:nvSpPr>
        <p:spPr/>
        <p:txBody>
          <a:bodyPr/>
          <a:lstStyle/>
          <a:p>
            <a:pPr defTabSz="457123"/>
            <a:fld id="{2066355A-084C-D24E-9AD2-7E4FC41EA627}" type="slidenum">
              <a:rPr lang="en-US"/>
              <a:pPr defTabSz="457123"/>
              <a:t>39</a:t>
            </a:fld>
            <a:endParaRPr lang="en-US"/>
          </a:p>
        </p:txBody>
      </p:sp>
      <p:sp>
        <p:nvSpPr>
          <p:cNvPr id="3" name="Content Placeholder 2">
            <a:extLst>
              <a:ext uri="{FF2B5EF4-FFF2-40B4-BE49-F238E27FC236}">
                <a16:creationId xmlns:a16="http://schemas.microsoft.com/office/drawing/2014/main" id="{2635F112-C4C7-81D3-F8C5-89E499DD1453}"/>
              </a:ext>
            </a:extLst>
          </p:cNvPr>
          <p:cNvSpPr>
            <a:spLocks noGrp="1"/>
          </p:cNvSpPr>
          <p:nvPr>
            <p:ph idx="4294967295"/>
          </p:nvPr>
        </p:nvSpPr>
        <p:spPr>
          <a:xfrm>
            <a:off x="4135438" y="2050100"/>
            <a:ext cx="4703762" cy="2574925"/>
          </a:xfrm>
        </p:spPr>
        <p:txBody>
          <a:bodyPr>
            <a:normAutofit/>
          </a:bodyPr>
          <a:lstStyle/>
          <a:p>
            <a:pPr marL="342900" indent="-342900" defTabSz="380985">
              <a:lnSpc>
                <a:spcPct val="120000"/>
              </a:lnSpc>
              <a:spcBef>
                <a:spcPts val="0"/>
              </a:spcBef>
              <a:spcAft>
                <a:spcPts val="0"/>
              </a:spcAft>
              <a:buSzPct val="100000"/>
              <a:buFont typeface="+mj-lt"/>
              <a:buAutoNum type="arabicPeriod"/>
              <a:defRPr/>
            </a:pPr>
            <a:r>
              <a:rPr lang="en-US" sz="1400" dirty="0">
                <a:solidFill>
                  <a:srgbClr val="000000"/>
                </a:solidFill>
                <a:latin typeface="Source Sans Pro Light" panose="020B0403030403020204" pitchFamily="34" charset="0"/>
                <a:ea typeface="Source Sans Pro Light" panose="020B0403030403020204" pitchFamily="34" charset="0"/>
                <a:cs typeface="Source Sans Pro"/>
              </a:rPr>
              <a:t>Does every model </a:t>
            </a:r>
            <a:r>
              <a:rPr lang="en-US" sz="1400" dirty="0">
                <a:solidFill>
                  <a:srgbClr val="C0504D"/>
                </a:solidFill>
                <a:latin typeface="Source Sans Pro Light" panose="020B0403030403020204" pitchFamily="34" charset="0"/>
                <a:ea typeface="Source Sans Pro Light" panose="020B0403030403020204" pitchFamily="34" charset="0"/>
                <a:cs typeface="Source Sans Pro"/>
                <a:hlinkClick r:id="rId3" tooltip="https://hai.stanford.edu/news/should-ai-models-be-explainable-depends"/>
              </a:rPr>
              <a:t>need to be explainable</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a:t>
            </a:r>
          </a:p>
          <a:p>
            <a:pPr marL="342900" indent="-342900" defTabSz="380985">
              <a:lnSpc>
                <a:spcPct val="120000"/>
              </a:lnSpc>
              <a:spcBef>
                <a:spcPts val="0"/>
              </a:spcBef>
              <a:spcAft>
                <a:spcPts val="0"/>
              </a:spcAft>
              <a:buSzPct val="100000"/>
              <a:buFont typeface="+mj-lt"/>
              <a:buAutoNum type="arabicPeriod"/>
              <a:defRPr/>
            </a:pPr>
            <a:r>
              <a:rPr lang="en-US" sz="1400" dirty="0">
                <a:solidFill>
                  <a:srgbClr val="000000"/>
                </a:solidFill>
                <a:latin typeface="Source Sans Pro Light" panose="020B0403030403020204" pitchFamily="34" charset="0"/>
                <a:ea typeface="Source Sans Pro Light" panose="020B0403030403020204" pitchFamily="34" charset="0"/>
                <a:cs typeface="Source Sans Pro"/>
              </a:rPr>
              <a:t>Do healthcare models </a:t>
            </a:r>
            <a:r>
              <a:rPr lang="en-US" sz="1400" dirty="0">
                <a:solidFill>
                  <a:srgbClr val="C0504D"/>
                </a:solidFill>
                <a:latin typeface="Source Sans Pro Light" panose="020B0403030403020204" pitchFamily="34" charset="0"/>
                <a:ea typeface="Source Sans Pro Light" panose="020B0403030403020204" pitchFamily="34" charset="0"/>
                <a:cs typeface="Source Sans Pro"/>
                <a:hlinkClick r:id="rId4" tooltip="https://hai.stanford.edu/news/healthcare-algorithms-dont-always-need-be-generalizable"/>
              </a:rPr>
              <a:t>need to be generalizable</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a:t>
            </a:r>
          </a:p>
          <a:p>
            <a:pPr marL="342900" indent="-342900" defTabSz="380985">
              <a:lnSpc>
                <a:spcPct val="120000"/>
              </a:lnSpc>
              <a:spcBef>
                <a:spcPts val="0"/>
              </a:spcBef>
              <a:spcAft>
                <a:spcPts val="0"/>
              </a:spcAft>
              <a:buSzPct val="100000"/>
              <a:buFont typeface="+mj-lt"/>
              <a:buAutoNum type="arabicPeriod"/>
              <a:defRPr/>
            </a:pPr>
            <a:r>
              <a:rPr lang="en-US" sz="1400" dirty="0">
                <a:solidFill>
                  <a:srgbClr val="000000"/>
                </a:solidFill>
                <a:latin typeface="Source Sans Pro Light" panose="020B0403030403020204" pitchFamily="34" charset="0"/>
                <a:ea typeface="Source Sans Pro Light" panose="020B0403030403020204" pitchFamily="34" charset="0"/>
                <a:cs typeface="Source Sans Pro"/>
              </a:rPr>
              <a:t>How do we ensure that</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 </a:t>
            </a:r>
            <a:r>
              <a:rPr lang="en-US" sz="1400" dirty="0">
                <a:solidFill>
                  <a:srgbClr val="C0504D"/>
                </a:solidFill>
                <a:latin typeface="Source Sans Pro Light" panose="020B0403030403020204" pitchFamily="34" charset="0"/>
                <a:ea typeface="Source Sans Pro Light" panose="020B0403030403020204" pitchFamily="34" charset="0"/>
                <a:cs typeface="Source Sans Pro"/>
                <a:hlinkClick r:id="rId5" tooltip="https://hai.stanford.edu/news/when-algorithmic-fairness-fixes-fail-case-keeping-humans-loop"/>
              </a:rPr>
              <a:t>healthcare algorithms are fair</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a:t>
            </a:r>
          </a:p>
          <a:p>
            <a:pPr marL="342900" indent="-342900" defTabSz="380985">
              <a:lnSpc>
                <a:spcPct val="120000"/>
              </a:lnSpc>
              <a:spcBef>
                <a:spcPts val="0"/>
              </a:spcBef>
              <a:spcAft>
                <a:spcPts val="0"/>
              </a:spcAft>
              <a:buSzPct val="100000"/>
              <a:buFont typeface="+mj-lt"/>
              <a:buAutoNum type="arabicPeriod"/>
              <a:defRPr/>
            </a:pPr>
            <a:r>
              <a:rPr lang="en-US" sz="1400" dirty="0">
                <a:solidFill>
                  <a:srgbClr val="000000"/>
                </a:solidFill>
                <a:latin typeface="Source Sans Pro Light" panose="020B0403030403020204" pitchFamily="34" charset="0"/>
                <a:ea typeface="Source Sans Pro Light" panose="020B0403030403020204" pitchFamily="34" charset="0"/>
                <a:cs typeface="Source Sans Pro"/>
              </a:rPr>
              <a:t>How can we ensure that </a:t>
            </a:r>
            <a:r>
              <a:rPr lang="en-US" sz="1400" dirty="0">
                <a:solidFill>
                  <a:srgbClr val="C0504D"/>
                </a:solidFill>
                <a:latin typeface="Source Sans Pro Light" panose="020B0403030403020204" pitchFamily="34" charset="0"/>
                <a:ea typeface="Source Sans Pro Light" panose="020B0403030403020204" pitchFamily="34" charset="0"/>
                <a:cs typeface="Source Sans Pro"/>
                <a:hlinkClick r:id="rId6" tooltip="https://hai.stanford.edu/news/how-do-we-ensure-healthcare-ai-useful"/>
              </a:rPr>
              <a:t>healthcare models are useful</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a:t>
            </a:r>
          </a:p>
          <a:p>
            <a:pPr marL="342900" indent="-342900" defTabSz="380985">
              <a:lnSpc>
                <a:spcPct val="120000"/>
              </a:lnSpc>
              <a:spcBef>
                <a:spcPts val="0"/>
              </a:spcBef>
              <a:spcAft>
                <a:spcPts val="0"/>
              </a:spcAft>
              <a:buSzPct val="100000"/>
              <a:buFont typeface="+mj-lt"/>
              <a:buAutoNum type="arabicPeriod"/>
              <a:defRPr/>
            </a:pPr>
            <a:r>
              <a:rPr lang="en-US" sz="1400" dirty="0">
                <a:solidFill>
                  <a:srgbClr val="000000"/>
                </a:solidFill>
                <a:latin typeface="Source Sans Pro Light" panose="020B0403030403020204" pitchFamily="34" charset="0"/>
                <a:ea typeface="Source Sans Pro Light" panose="020B0403030403020204" pitchFamily="34" charset="0"/>
                <a:cs typeface="Source Sans Pro"/>
              </a:rPr>
              <a:t>Are medical AI tools </a:t>
            </a:r>
            <a:r>
              <a:rPr lang="en-US" sz="1400" dirty="0">
                <a:solidFill>
                  <a:srgbClr val="C0504D"/>
                </a:solidFill>
                <a:latin typeface="Source Sans Pro Light" panose="020B0403030403020204" pitchFamily="34" charset="0"/>
                <a:ea typeface="Source Sans Pro Light" panose="020B0403030403020204" pitchFamily="34" charset="0"/>
                <a:cs typeface="Source Sans Pro"/>
                <a:hlinkClick r:id="rId7" tooltip="https://hai.stanford.edu/news/flying-dark-hospital-ai-tools-arent-well-documented"/>
              </a:rPr>
              <a:t>delivering on what they promise</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a:t>
            </a:r>
          </a:p>
          <a:p>
            <a:pPr marL="342900" indent="-342900" defTabSz="380985">
              <a:lnSpc>
                <a:spcPct val="120000"/>
              </a:lnSpc>
              <a:spcBef>
                <a:spcPts val="0"/>
              </a:spcBef>
              <a:spcAft>
                <a:spcPts val="0"/>
              </a:spcAft>
              <a:buSzPct val="100000"/>
              <a:buFont typeface="+mj-lt"/>
              <a:buAutoNum type="arabicPeriod"/>
              <a:defRPr/>
            </a:pPr>
            <a:r>
              <a:rPr lang="en-US" sz="1400" dirty="0">
                <a:solidFill>
                  <a:srgbClr val="000000"/>
                </a:solidFill>
                <a:latin typeface="Source Sans Pro Light" panose="020B0403030403020204" pitchFamily="34" charset="0"/>
                <a:ea typeface="Source Sans Pro Light" panose="020B0403030403020204" pitchFamily="34" charset="0"/>
                <a:cs typeface="Source Sans Pro"/>
              </a:rPr>
              <a:t>What should </a:t>
            </a:r>
            <a:r>
              <a:rPr lang="en-US" sz="1400" dirty="0">
                <a:solidFill>
                  <a:srgbClr val="C0504D"/>
                </a:solidFill>
                <a:latin typeface="Source Sans Pro Light" panose="020B0403030403020204" pitchFamily="34" charset="0"/>
                <a:ea typeface="Source Sans Pro Light" panose="020B0403030403020204" pitchFamily="34" charset="0"/>
                <a:cs typeface="Source Sans Pro"/>
                <a:hlinkClick r:id="rId8" tooltip="https://hai.stanford.edu/news/deploying-ai-healthcare-separating-hype-helpful"/>
              </a:rPr>
              <a:t>healthcare executives know</a:t>
            </a:r>
            <a:r>
              <a:rPr lang="en-US" sz="1400" dirty="0">
                <a:solidFill>
                  <a:srgbClr val="C0504D"/>
                </a:solidFill>
                <a:latin typeface="Source Sans Pro Light" panose="020B0403030403020204" pitchFamily="34" charset="0"/>
                <a:ea typeface="Source Sans Pro Light" panose="020B0403030403020204" pitchFamily="34" charset="0"/>
                <a:cs typeface="Source Sans Pro"/>
              </a:rPr>
              <a:t>?</a:t>
            </a:r>
          </a:p>
          <a:p>
            <a:pPr marL="342900" indent="-342900">
              <a:lnSpc>
                <a:spcPct val="120000"/>
              </a:lnSpc>
              <a:spcBef>
                <a:spcPts val="0"/>
              </a:spcBef>
              <a:spcAft>
                <a:spcPts val="0"/>
              </a:spcAft>
              <a:buSzPct val="100000"/>
              <a:buFont typeface="+mj-lt"/>
              <a:buAutoNum type="arabicPeriod"/>
            </a:pPr>
            <a:r>
              <a:rPr lang="en-US" sz="1400" dirty="0">
                <a:solidFill>
                  <a:srgbClr val="333333"/>
                </a:solidFill>
                <a:latin typeface="Source Sans Pro Light" panose="020B0403030403020204" pitchFamily="34" charset="0"/>
                <a:ea typeface="Source Sans Pro Light" panose="020B0403030403020204" pitchFamily="34" charset="0"/>
              </a:rPr>
              <a:t>How can </a:t>
            </a:r>
            <a:r>
              <a:rPr lang="en-US" sz="1400" dirty="0">
                <a:solidFill>
                  <a:srgbClr val="2B73B7"/>
                </a:solidFill>
                <a:latin typeface="Source Sans Pro Light" panose="020B0403030403020204" pitchFamily="34" charset="0"/>
                <a:ea typeface="Source Sans Pro Light" panose="020B0403030403020204" pitchFamily="34" charset="0"/>
                <a:hlinkClick r:id="rId9" tooltip="https://hai.stanford.edu/news/how-foundation-models-can-advance-ai-healthcare"/>
              </a:rPr>
              <a:t>foundation models advance healthcare</a:t>
            </a:r>
            <a:r>
              <a:rPr lang="en-US" sz="1400" dirty="0">
                <a:solidFill>
                  <a:srgbClr val="333333"/>
                </a:solidFill>
                <a:latin typeface="Source Sans Pro Light" panose="020B0403030403020204" pitchFamily="34" charset="0"/>
                <a:ea typeface="Source Sans Pro Light" panose="020B0403030403020204" pitchFamily="34" charset="0"/>
              </a:rPr>
              <a:t>?</a:t>
            </a:r>
          </a:p>
          <a:p>
            <a:pPr marL="342900" indent="-342900">
              <a:lnSpc>
                <a:spcPct val="120000"/>
              </a:lnSpc>
              <a:spcBef>
                <a:spcPts val="0"/>
              </a:spcBef>
              <a:spcAft>
                <a:spcPts val="0"/>
              </a:spcAft>
              <a:buSzPct val="100000"/>
              <a:buFont typeface="+mj-lt"/>
              <a:buAutoNum type="arabicPeriod"/>
            </a:pPr>
            <a:r>
              <a:rPr lang="en-US" sz="1400" dirty="0">
                <a:solidFill>
                  <a:srgbClr val="333333"/>
                </a:solidFill>
                <a:latin typeface="Source Sans Pro Light" panose="020B0403030403020204" pitchFamily="34" charset="0"/>
                <a:ea typeface="Source Sans Pro Light" panose="020B0403030403020204" pitchFamily="34" charset="0"/>
              </a:rPr>
              <a:t>How are shaky are the </a:t>
            </a:r>
            <a:r>
              <a:rPr lang="en-US" sz="1400" dirty="0">
                <a:solidFill>
                  <a:srgbClr val="2B73B7"/>
                </a:solidFill>
                <a:latin typeface="Source Sans Pro Light" panose="020B0403030403020204" pitchFamily="34" charset="0"/>
                <a:ea typeface="Source Sans Pro Light" panose="020B0403030403020204" pitchFamily="34" charset="0"/>
                <a:hlinkClick r:id="rId10" tooltip="https://hai.stanford.edu/news/shaky-foundations-foundation-models-healthcare"/>
              </a:rPr>
              <a:t>foundation models in medicine</a:t>
            </a:r>
            <a:r>
              <a:rPr lang="en-US" sz="1400" dirty="0">
                <a:solidFill>
                  <a:srgbClr val="333333"/>
                </a:solidFill>
                <a:latin typeface="Source Sans Pro Light" panose="020B0403030403020204" pitchFamily="34" charset="0"/>
                <a:ea typeface="Source Sans Pro Light" panose="020B0403030403020204" pitchFamily="34" charset="0"/>
              </a:rPr>
              <a:t>?</a:t>
            </a:r>
          </a:p>
          <a:p>
            <a:pPr marL="342900" indent="-342900">
              <a:lnSpc>
                <a:spcPct val="120000"/>
              </a:lnSpc>
              <a:spcBef>
                <a:spcPts val="0"/>
              </a:spcBef>
              <a:spcAft>
                <a:spcPts val="0"/>
              </a:spcAft>
              <a:buSzPct val="100000"/>
              <a:buFont typeface="+mj-lt"/>
              <a:buAutoNum type="arabicPeriod"/>
            </a:pPr>
            <a:r>
              <a:rPr lang="en-US" sz="1400" dirty="0">
                <a:solidFill>
                  <a:srgbClr val="333333"/>
                </a:solidFill>
                <a:latin typeface="Source Sans Pro Light" panose="020B0403030403020204" pitchFamily="34" charset="0"/>
                <a:ea typeface="Source Sans Pro Light" panose="020B0403030403020204" pitchFamily="34" charset="0"/>
              </a:rPr>
              <a:t>Do language models </a:t>
            </a:r>
            <a:r>
              <a:rPr lang="en-US" sz="1400" dirty="0">
                <a:solidFill>
                  <a:srgbClr val="2B73B7"/>
                </a:solidFill>
                <a:latin typeface="Source Sans Pro Light" panose="020B0403030403020204" pitchFamily="34" charset="0"/>
                <a:ea typeface="Source Sans Pro Light" panose="020B0403030403020204" pitchFamily="34" charset="0"/>
                <a:hlinkClick r:id="rId11" tooltip="https://hai.stanford.edu/news/how-well-do-large-language-models-support-clinician-information-needs"/>
              </a:rPr>
              <a:t>support clinician information needs</a:t>
            </a:r>
            <a:r>
              <a:rPr lang="en-US" sz="1400" dirty="0">
                <a:solidFill>
                  <a:srgbClr val="333333"/>
                </a:solidFill>
                <a:latin typeface="Source Sans Pro Light" panose="020B0403030403020204" pitchFamily="34" charset="0"/>
                <a:ea typeface="Source Sans Pro Light" panose="020B0403030403020204" pitchFamily="34" charset="0"/>
              </a:rPr>
              <a:t>?</a:t>
            </a:r>
          </a:p>
        </p:txBody>
      </p:sp>
      <p:pic>
        <p:nvPicPr>
          <p:cNvPr id="5" name="Picture 4">
            <a:extLst>
              <a:ext uri="{FF2B5EF4-FFF2-40B4-BE49-F238E27FC236}">
                <a16:creationId xmlns:a16="http://schemas.microsoft.com/office/drawing/2014/main" id="{57291678-7760-3D75-F25D-F231E8D977E2}"/>
              </a:ext>
            </a:extLst>
          </p:cNvPr>
          <p:cNvPicPr>
            <a:picLocks noChangeAspect="1"/>
          </p:cNvPicPr>
          <p:nvPr/>
        </p:nvPicPr>
        <p:blipFill>
          <a:blip r:embed="rId12"/>
          <a:stretch>
            <a:fillRect/>
          </a:stretch>
        </p:blipFill>
        <p:spPr>
          <a:xfrm>
            <a:off x="583565" y="2048748"/>
            <a:ext cx="2847057" cy="2576276"/>
          </a:xfrm>
          <a:prstGeom prst="rect">
            <a:avLst/>
          </a:prstGeom>
        </p:spPr>
      </p:pic>
    </p:spTree>
    <p:extLst>
      <p:ext uri="{BB962C8B-B14F-4D97-AF65-F5344CB8AC3E}">
        <p14:creationId xmlns:p14="http://schemas.microsoft.com/office/powerpoint/2010/main" val="2400200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using EHR data</a:t>
            </a:r>
          </a:p>
        </p:txBody>
      </p:sp>
      <p:sp>
        <p:nvSpPr>
          <p:cNvPr id="3" name="Text Placeholder 2"/>
          <p:cNvSpPr>
            <a:spLocks noGrp="1"/>
          </p:cNvSpPr>
          <p:nvPr>
            <p:ph type="body" idx="1"/>
          </p:nvPr>
        </p:nvSpPr>
        <p:spPr/>
        <p:txBody>
          <a:bodyPr/>
          <a:lstStyle/>
          <a:p>
            <a:pPr algn="ctr"/>
            <a:endParaRPr lang="en-US" dirty="0"/>
          </a:p>
        </p:txBody>
      </p:sp>
    </p:spTree>
    <p:extLst>
      <p:ext uri="{BB962C8B-B14F-4D97-AF65-F5344CB8AC3E}">
        <p14:creationId xmlns:p14="http://schemas.microsoft.com/office/powerpoint/2010/main" val="122849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Predictive models using </a:t>
            </a:r>
            <a:r>
              <a:rPr lang="en-US" u="sng" dirty="0"/>
              <a:t>EHR data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437" t="9071" r="2719" b="8961"/>
          <a:stretch/>
        </p:blipFill>
        <p:spPr>
          <a:xfrm>
            <a:off x="1625" y="1356064"/>
            <a:ext cx="9142375" cy="5044736"/>
          </a:xfrm>
          <a:prstGeom prst="rect">
            <a:avLst/>
          </a:prstGeom>
        </p:spPr>
      </p:pic>
      <p:sp>
        <p:nvSpPr>
          <p:cNvPr id="4" name="Rectangle 3"/>
          <p:cNvSpPr/>
          <p:nvPr/>
        </p:nvSpPr>
        <p:spPr>
          <a:xfrm>
            <a:off x="2254929" y="1704513"/>
            <a:ext cx="137160" cy="3906174"/>
          </a:xfrm>
          <a:prstGeom prst="rect">
            <a:avLst/>
          </a:prstGeom>
          <a:noFill/>
          <a:ln>
            <a:solidFill>
              <a:srgbClr val="EF010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p:cNvSpPr/>
          <p:nvPr/>
        </p:nvSpPr>
        <p:spPr>
          <a:xfrm>
            <a:off x="940292" y="2937398"/>
            <a:ext cx="142783" cy="2806454"/>
          </a:xfrm>
          <a:prstGeom prst="rect">
            <a:avLst/>
          </a:prstGeom>
          <a:noFill/>
          <a:ln>
            <a:solidFill>
              <a:srgbClr val="EF010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6A91C375-4922-9746-B532-845B41BCA9A8}"/>
              </a:ext>
            </a:extLst>
          </p:cNvPr>
          <p:cNvPicPr>
            <a:picLocks noChangeAspect="1"/>
          </p:cNvPicPr>
          <p:nvPr/>
        </p:nvPicPr>
        <p:blipFill>
          <a:blip r:embed="rId4"/>
          <a:stretch>
            <a:fillRect/>
          </a:stretch>
        </p:blipFill>
        <p:spPr>
          <a:xfrm>
            <a:off x="4335125" y="1177631"/>
            <a:ext cx="3707190" cy="35195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574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0" y="0"/>
            <a:ext cx="8686800" cy="1143000"/>
          </a:xfrm>
          <a:prstGeom prst="rect">
            <a:avLst/>
          </a:prstGeom>
        </p:spPr>
        <p:txBody>
          <a:bodyPr lIns="91425" tIns="91425" rIns="91425" bIns="91425" anchor="t" anchorCtr="0">
            <a:noAutofit/>
          </a:bodyPr>
          <a:lstStyle/>
          <a:p>
            <a:pPr lvl="0">
              <a:spcBef>
                <a:spcPts val="0"/>
              </a:spcBef>
              <a:buNone/>
            </a:pPr>
            <a:r>
              <a:rPr lang="en-US" dirty="0"/>
              <a:t>EHR data used across 107 models</a:t>
            </a:r>
          </a:p>
        </p:txBody>
      </p:sp>
      <p:sp>
        <p:nvSpPr>
          <p:cNvPr id="231" name="Shape 231"/>
          <p:cNvSpPr txBox="1"/>
          <p:nvPr/>
        </p:nvSpPr>
        <p:spPr>
          <a:xfrm>
            <a:off x="789200" y="6363675"/>
            <a:ext cx="7638898" cy="479856"/>
          </a:xfrm>
          <a:prstGeom prst="rect">
            <a:avLst/>
          </a:prstGeom>
          <a:noFill/>
          <a:ln>
            <a:noFill/>
          </a:ln>
        </p:spPr>
        <p:txBody>
          <a:bodyPr lIns="91425" tIns="91425" rIns="91425" bIns="91425" anchor="t" anchorCtr="0">
            <a:noAutofit/>
          </a:bodyPr>
          <a:lstStyle/>
          <a:p>
            <a:pPr defTabSz="914400">
              <a:buClr>
                <a:srgbClr val="000000"/>
              </a:buClr>
              <a:buSzPct val="137500"/>
              <a:buFont typeface="Arial"/>
              <a:buNone/>
            </a:pPr>
            <a:r>
              <a:rPr lang="en-US" sz="800" b="1" kern="0" dirty="0">
                <a:solidFill>
                  <a:srgbClr val="000000"/>
                </a:solidFill>
                <a:ea typeface="Arial"/>
                <a:cs typeface="Arial"/>
                <a:sym typeface="Arial"/>
              </a:rPr>
              <a:t>Goldstein, B. A., </a:t>
            </a:r>
            <a:r>
              <a:rPr lang="en-US" sz="800" b="1" kern="0" dirty="0" err="1">
                <a:solidFill>
                  <a:srgbClr val="000000"/>
                </a:solidFill>
                <a:ea typeface="Arial"/>
                <a:cs typeface="Arial"/>
                <a:sym typeface="Arial"/>
              </a:rPr>
              <a:t>Navar</a:t>
            </a:r>
            <a:r>
              <a:rPr lang="en-US" sz="800" b="1" kern="0" dirty="0">
                <a:solidFill>
                  <a:srgbClr val="000000"/>
                </a:solidFill>
                <a:ea typeface="Arial"/>
                <a:cs typeface="Arial"/>
                <a:sym typeface="Arial"/>
              </a:rPr>
              <a:t>, A. M., </a:t>
            </a:r>
            <a:r>
              <a:rPr lang="en-US" sz="800" b="1" kern="0" dirty="0" err="1">
                <a:solidFill>
                  <a:srgbClr val="000000"/>
                </a:solidFill>
                <a:ea typeface="Arial"/>
                <a:cs typeface="Arial"/>
                <a:sym typeface="Arial"/>
              </a:rPr>
              <a:t>Pencina</a:t>
            </a:r>
            <a:r>
              <a:rPr lang="en-US" sz="800" b="1" kern="0" dirty="0">
                <a:solidFill>
                  <a:srgbClr val="000000"/>
                </a:solidFill>
                <a:ea typeface="Arial"/>
                <a:cs typeface="Arial"/>
                <a:sym typeface="Arial"/>
              </a:rPr>
              <a:t>, M. J., &amp; Ioannidis, J. P. (2016). Opportunities and challenges in developing risk prediction models with electronic health records data: a systematic review. </a:t>
            </a:r>
            <a:r>
              <a:rPr lang="en-US" sz="800" b="1" i="1" kern="0" dirty="0">
                <a:solidFill>
                  <a:srgbClr val="000000"/>
                </a:solidFill>
                <a:ea typeface="Arial"/>
                <a:cs typeface="Arial"/>
                <a:sym typeface="Arial"/>
              </a:rPr>
              <a:t>Journal of the American Medical Informatics Association</a:t>
            </a:r>
            <a:r>
              <a:rPr lang="en-US" sz="800" b="1" kern="0" dirty="0">
                <a:solidFill>
                  <a:srgbClr val="000000"/>
                </a:solidFill>
                <a:ea typeface="Arial"/>
                <a:cs typeface="Arial"/>
                <a:sym typeface="Arial"/>
              </a:rPr>
              <a:t>, ocw042–11. http://</a:t>
            </a:r>
            <a:r>
              <a:rPr lang="en-US" sz="800" b="1" kern="0" dirty="0" err="1">
                <a:solidFill>
                  <a:srgbClr val="000000"/>
                </a:solidFill>
                <a:ea typeface="Arial"/>
                <a:cs typeface="Arial"/>
                <a:sym typeface="Arial"/>
              </a:rPr>
              <a:t>doi.org</a:t>
            </a:r>
            <a:r>
              <a:rPr lang="en-US" sz="800" b="1" kern="0" dirty="0">
                <a:solidFill>
                  <a:srgbClr val="000000"/>
                </a:solidFill>
                <a:ea typeface="Arial"/>
                <a:cs typeface="Arial"/>
                <a:sym typeface="Arial"/>
              </a:rPr>
              <a:t>/10.1093/</a:t>
            </a:r>
            <a:r>
              <a:rPr lang="en-US" sz="800" b="1" kern="0" dirty="0" err="1">
                <a:solidFill>
                  <a:srgbClr val="000000"/>
                </a:solidFill>
                <a:ea typeface="Arial"/>
                <a:cs typeface="Arial"/>
                <a:sym typeface="Arial"/>
              </a:rPr>
              <a:t>jamia</a:t>
            </a:r>
            <a:r>
              <a:rPr lang="en-US" sz="800" b="1" kern="0" dirty="0">
                <a:solidFill>
                  <a:srgbClr val="000000"/>
                </a:solidFill>
                <a:ea typeface="Arial"/>
                <a:cs typeface="Arial"/>
                <a:sym typeface="Arial"/>
              </a:rPr>
              <a:t>/ocw042</a:t>
            </a:r>
          </a:p>
          <a:p>
            <a:pPr defTabSz="914400"/>
            <a:endParaRPr sz="800" kern="0" dirty="0">
              <a:solidFill>
                <a:srgbClr val="000000"/>
              </a:solidFil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11" y="1262725"/>
            <a:ext cx="5917633" cy="3657600"/>
          </a:xfrm>
          <a:prstGeom prst="rect">
            <a:avLst/>
          </a:prstGeom>
          <a:ln>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0776" y="2119527"/>
            <a:ext cx="5914606" cy="3657600"/>
          </a:xfrm>
          <a:prstGeom prst="rect">
            <a:avLst/>
          </a:prstGeom>
          <a:ln>
            <a:solidFill>
              <a:schemeClr val="tx1"/>
            </a:solidFill>
          </a:ln>
        </p:spPr>
      </p:pic>
      <p:graphicFrame>
        <p:nvGraphicFramePr>
          <p:cNvPr id="6" name="Table 5">
            <a:extLst>
              <a:ext uri="{FF2B5EF4-FFF2-40B4-BE49-F238E27FC236}">
                <a16:creationId xmlns:a16="http://schemas.microsoft.com/office/drawing/2014/main" id="{6070806C-BC65-1A43-B3B9-314A30C35B36}"/>
              </a:ext>
            </a:extLst>
          </p:cNvPr>
          <p:cNvGraphicFramePr>
            <a:graphicFrameLocks noGrp="1"/>
          </p:cNvGraphicFramePr>
          <p:nvPr>
            <p:extLst>
              <p:ext uri="{D42A27DB-BD31-4B8C-83A1-F6EECF244321}">
                <p14:modId xmlns:p14="http://schemas.microsoft.com/office/powerpoint/2010/main" val="365242525"/>
              </p:ext>
            </p:extLst>
          </p:nvPr>
        </p:nvGraphicFramePr>
        <p:xfrm>
          <a:off x="2614313" y="2643069"/>
          <a:ext cx="6551721" cy="2438400"/>
        </p:xfrm>
        <a:graphic>
          <a:graphicData uri="http://schemas.openxmlformats.org/drawingml/2006/table">
            <a:tbl>
              <a:tblPr/>
              <a:tblGrid>
                <a:gridCol w="1944211">
                  <a:extLst>
                    <a:ext uri="{9D8B030D-6E8A-4147-A177-3AD203B41FA5}">
                      <a16:colId xmlns:a16="http://schemas.microsoft.com/office/drawing/2014/main" val="20000"/>
                    </a:ext>
                  </a:extLst>
                </a:gridCol>
                <a:gridCol w="2263806">
                  <a:extLst>
                    <a:ext uri="{9D8B030D-6E8A-4147-A177-3AD203B41FA5}">
                      <a16:colId xmlns:a16="http://schemas.microsoft.com/office/drawing/2014/main" val="20001"/>
                    </a:ext>
                  </a:extLst>
                </a:gridCol>
                <a:gridCol w="2343704">
                  <a:extLst>
                    <a:ext uri="{9D8B030D-6E8A-4147-A177-3AD203B41FA5}">
                      <a16:colId xmlns:a16="http://schemas.microsoft.com/office/drawing/2014/main" val="20002"/>
                    </a:ext>
                  </a:extLst>
                </a:gridCol>
              </a:tblGrid>
              <a:tr h="268782">
                <a:tc>
                  <a:txBody>
                    <a:bodyPr/>
                    <a:lstStyle/>
                    <a:p>
                      <a:pPr algn="l" fontAlgn="base"/>
                      <a:r>
                        <a:rPr lang="en-US" b="1" dirty="0">
                          <a:effectLst/>
                          <a:latin typeface="inherit" charset="0"/>
                        </a:rPr>
                        <a:t>Longitudinal data </a:t>
                      </a:r>
                    </a:p>
                  </a:txBody>
                  <a:tcPr anchor="ctr">
                    <a:lnL>
                      <a:noFill/>
                    </a:lnL>
                    <a:lnR>
                      <a:noFill/>
                    </a:lnR>
                    <a:lnT>
                      <a:noFill/>
                    </a:lnT>
                    <a:lnB w="12700" cap="flat" cmpd="sng" algn="ctr">
                      <a:solidFill>
                        <a:srgbClr val="CFD5E4"/>
                      </a:solidFill>
                      <a:prstDash val="solid"/>
                      <a:round/>
                      <a:headEnd type="none" w="med" len="med"/>
                      <a:tailEnd type="none" w="med" len="med"/>
                    </a:lnB>
                    <a:solidFill>
                      <a:srgbClr val="F2F5F9"/>
                    </a:solidFill>
                  </a:tcPr>
                </a:tc>
                <a:tc>
                  <a:txBody>
                    <a:bodyPr/>
                    <a:lstStyle/>
                    <a:p>
                      <a:pPr algn="l" fontAlgn="base"/>
                      <a:r>
                        <a:rPr lang="en-US" b="1" dirty="0">
                          <a:effectLst/>
                          <a:latin typeface="inherit" charset="0"/>
                        </a:rPr>
                        <a:t>Missing data </a:t>
                      </a:r>
                    </a:p>
                  </a:txBody>
                  <a:tcPr anchor="ctr">
                    <a:lnL>
                      <a:noFill/>
                    </a:lnL>
                    <a:lnR>
                      <a:noFill/>
                    </a:lnR>
                    <a:lnT>
                      <a:noFill/>
                    </a:lnT>
                    <a:lnB w="12700" cap="flat" cmpd="sng" algn="ctr">
                      <a:solidFill>
                        <a:srgbClr val="CFD5E4"/>
                      </a:solidFill>
                      <a:prstDash val="solid"/>
                      <a:round/>
                      <a:headEnd type="none" w="med" len="med"/>
                      <a:tailEnd type="none" w="med" len="med"/>
                    </a:lnB>
                    <a:solidFill>
                      <a:srgbClr val="F2F5F9"/>
                    </a:solidFill>
                  </a:tcPr>
                </a:tc>
                <a:tc>
                  <a:txBody>
                    <a:bodyPr/>
                    <a:lstStyle/>
                    <a:p>
                      <a:pPr algn="l" fontAlgn="base"/>
                      <a:r>
                        <a:rPr lang="en-US" b="1" dirty="0">
                          <a:effectLst/>
                          <a:latin typeface="inherit" charset="0"/>
                        </a:rPr>
                        <a:t>Loss to follow-up</a:t>
                      </a:r>
                    </a:p>
                  </a:txBody>
                  <a:tcPr anchor="ctr">
                    <a:lnL>
                      <a:noFill/>
                    </a:lnL>
                    <a:lnR>
                      <a:noFill/>
                    </a:lnR>
                    <a:lnT>
                      <a:noFill/>
                    </a:lnT>
                    <a:lnB w="12700" cap="flat" cmpd="sng" algn="ctr">
                      <a:solidFill>
                        <a:srgbClr val="CFD5E4"/>
                      </a:solidFill>
                      <a:prstDash val="solid"/>
                      <a:round/>
                      <a:headEnd type="none" w="med" len="med"/>
                      <a:tailEnd type="none" w="med" len="med"/>
                    </a:lnB>
                    <a:solidFill>
                      <a:srgbClr val="F2F5F9"/>
                    </a:solidFill>
                  </a:tcPr>
                </a:tc>
                <a:extLst>
                  <a:ext uri="{0D108BD9-81ED-4DB2-BD59-A6C34878D82A}">
                    <a16:rowId xmlns:a16="http://schemas.microsoft.com/office/drawing/2014/main" val="10000"/>
                  </a:ext>
                </a:extLst>
              </a:tr>
              <a:tr h="268782">
                <a:tc>
                  <a:txBody>
                    <a:bodyPr/>
                    <a:lstStyle/>
                    <a:p>
                      <a:pPr algn="l" fontAlgn="base"/>
                      <a:r>
                        <a:rPr lang="en-US">
                          <a:effectLst/>
                          <a:latin typeface="inherit" charset="0"/>
                        </a:rPr>
                        <a:t>Not considered (</a:t>
                      </a:r>
                      <a:r>
                        <a:rPr lang="en-US" i="1">
                          <a:effectLst/>
                          <a:latin typeface="inherit" charset="0"/>
                        </a:rPr>
                        <a:t>n</a:t>
                      </a:r>
                      <a:r>
                        <a:rPr lang="en-US">
                          <a:effectLst/>
                          <a:latin typeface="inherit" charset="0"/>
                        </a:rPr>
                        <a:t> = 71)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Not considered (</a:t>
                      </a:r>
                      <a:r>
                        <a:rPr lang="en-US" i="1">
                          <a:effectLst/>
                          <a:latin typeface="inherit" charset="0"/>
                        </a:rPr>
                        <a:t>n</a:t>
                      </a:r>
                      <a:r>
                        <a:rPr lang="en-US">
                          <a:effectLst/>
                          <a:latin typeface="inherit" charset="0"/>
                        </a:rPr>
                        <a:t> = 49)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Not considered (</a:t>
                      </a:r>
                      <a:r>
                        <a:rPr lang="en-US" i="1">
                          <a:effectLst/>
                          <a:latin typeface="inherit" charset="0"/>
                        </a:rPr>
                        <a:t>n</a:t>
                      </a:r>
                      <a:r>
                        <a:rPr lang="en-US">
                          <a:effectLst/>
                          <a:latin typeface="inherit" charset="0"/>
                        </a:rPr>
                        <a:t> = 40)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1"/>
                  </a:ext>
                </a:extLst>
              </a:tr>
              <a:tr h="268782">
                <a:tc>
                  <a:txBody>
                    <a:bodyPr/>
                    <a:lstStyle/>
                    <a:p>
                      <a:pPr algn="l" fontAlgn="base"/>
                      <a:r>
                        <a:rPr lang="fi-FI">
                          <a:effectLst/>
                          <a:latin typeface="inherit" charset="0"/>
                        </a:rPr>
                        <a:t>Peak value (</a:t>
                      </a:r>
                      <a:r>
                        <a:rPr lang="fi-FI" i="1">
                          <a:effectLst/>
                          <a:latin typeface="inherit" charset="0"/>
                        </a:rPr>
                        <a:t>n</a:t>
                      </a:r>
                      <a:r>
                        <a:rPr lang="fi-FI">
                          <a:effectLst/>
                          <a:latin typeface="inherit" charset="0"/>
                        </a:rPr>
                        <a:t> = 14)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Single imputation (</a:t>
                      </a:r>
                      <a:r>
                        <a:rPr lang="en-US" i="1">
                          <a:effectLst/>
                          <a:latin typeface="inherit" charset="0"/>
                        </a:rPr>
                        <a:t>n</a:t>
                      </a:r>
                      <a:r>
                        <a:rPr lang="en-US">
                          <a:effectLst/>
                          <a:latin typeface="inherit" charset="0"/>
                        </a:rPr>
                        <a:t> = 16)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In hospital event (</a:t>
                      </a:r>
                      <a:r>
                        <a:rPr lang="en-US" i="1">
                          <a:effectLst/>
                          <a:latin typeface="inherit" charset="0"/>
                        </a:rPr>
                        <a:t>n</a:t>
                      </a:r>
                      <a:r>
                        <a:rPr lang="en-US">
                          <a:effectLst/>
                          <a:latin typeface="inherit" charset="0"/>
                        </a:rPr>
                        <a:t> = 33)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2"/>
                  </a:ext>
                </a:extLst>
              </a:tr>
              <a:tr h="268782">
                <a:tc>
                  <a:txBody>
                    <a:bodyPr/>
                    <a:lstStyle/>
                    <a:p>
                      <a:pPr algn="l" fontAlgn="base"/>
                      <a:r>
                        <a:rPr lang="en-US">
                          <a:effectLst/>
                          <a:latin typeface="inherit" charset="0"/>
                        </a:rPr>
                        <a:t>Mean/Median (</a:t>
                      </a:r>
                      <a:r>
                        <a:rPr lang="en-US" i="1">
                          <a:effectLst/>
                          <a:latin typeface="inherit" charset="0"/>
                        </a:rPr>
                        <a:t>n</a:t>
                      </a:r>
                      <a:r>
                        <a:rPr lang="en-US">
                          <a:effectLst/>
                          <a:latin typeface="inherit" charset="0"/>
                        </a:rPr>
                        <a:t> = 7)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Multiple imputation (</a:t>
                      </a:r>
                      <a:r>
                        <a:rPr lang="en-US" i="1">
                          <a:effectLst/>
                          <a:latin typeface="inherit" charset="0"/>
                        </a:rPr>
                        <a:t>n</a:t>
                      </a:r>
                      <a:r>
                        <a:rPr lang="en-US">
                          <a:effectLst/>
                          <a:latin typeface="inherit" charset="0"/>
                        </a:rPr>
                        <a:t> = 21)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Time to event model (</a:t>
                      </a:r>
                      <a:r>
                        <a:rPr lang="en-US" i="1">
                          <a:effectLst/>
                          <a:latin typeface="inherit" charset="0"/>
                        </a:rPr>
                        <a:t>n</a:t>
                      </a:r>
                      <a:r>
                        <a:rPr lang="en-US">
                          <a:effectLst/>
                          <a:latin typeface="inherit" charset="0"/>
                        </a:rPr>
                        <a:t> = 22)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3"/>
                  </a:ext>
                </a:extLst>
              </a:tr>
              <a:tr h="268782">
                <a:tc>
                  <a:txBody>
                    <a:bodyPr/>
                    <a:lstStyle/>
                    <a:p>
                      <a:pPr algn="l" fontAlgn="base"/>
                      <a:r>
                        <a:rPr lang="en-US">
                          <a:effectLst/>
                          <a:latin typeface="inherit" charset="0"/>
                        </a:rPr>
                        <a:t>Count (</a:t>
                      </a:r>
                      <a:r>
                        <a:rPr lang="en-US" i="1">
                          <a:effectLst/>
                          <a:latin typeface="inherit" charset="0"/>
                        </a:rPr>
                        <a:t>n</a:t>
                      </a:r>
                      <a:r>
                        <a:rPr lang="en-US">
                          <a:effectLst/>
                          <a:latin typeface="inherit" charset="0"/>
                        </a:rPr>
                        <a:t> = 11)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Complete case (</a:t>
                      </a:r>
                      <a:r>
                        <a:rPr lang="en-US" i="1">
                          <a:effectLst/>
                          <a:latin typeface="inherit" charset="0"/>
                        </a:rPr>
                        <a:t>n</a:t>
                      </a:r>
                      <a:r>
                        <a:rPr lang="en-US">
                          <a:effectLst/>
                          <a:latin typeface="inherit" charset="0"/>
                        </a:rPr>
                        <a:t> = 10)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Linked to registry (</a:t>
                      </a:r>
                      <a:r>
                        <a:rPr lang="en-US" i="1">
                          <a:effectLst/>
                          <a:latin typeface="inherit" charset="0"/>
                        </a:rPr>
                        <a:t>n</a:t>
                      </a:r>
                      <a:r>
                        <a:rPr lang="en-US">
                          <a:effectLst/>
                          <a:latin typeface="inherit" charset="0"/>
                        </a:rPr>
                        <a:t> = 7)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4"/>
                  </a:ext>
                </a:extLst>
              </a:tr>
              <a:tr h="268782">
                <a:tc>
                  <a:txBody>
                    <a:bodyPr/>
                    <a:lstStyle/>
                    <a:p>
                      <a:pPr algn="l" fontAlgn="base"/>
                      <a:r>
                        <a:rPr lang="en-US">
                          <a:effectLst/>
                          <a:latin typeface="inherit" charset="0"/>
                        </a:rPr>
                        <a:t>Variability (</a:t>
                      </a:r>
                      <a:r>
                        <a:rPr lang="en-US" i="1">
                          <a:effectLst/>
                          <a:latin typeface="inherit" charset="0"/>
                        </a:rPr>
                        <a:t>n</a:t>
                      </a:r>
                      <a:r>
                        <a:rPr lang="en-US">
                          <a:effectLst/>
                          <a:latin typeface="inherit" charset="0"/>
                        </a:rPr>
                        <a:t> = 2)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dirty="0">
                          <a:effectLst/>
                          <a:latin typeface="inherit" charset="0"/>
                        </a:rPr>
                        <a:t>Missing indicator (</a:t>
                      </a:r>
                      <a:r>
                        <a:rPr lang="en-US" i="1" dirty="0">
                          <a:effectLst/>
                          <a:latin typeface="inherit" charset="0"/>
                        </a:rPr>
                        <a:t>n</a:t>
                      </a:r>
                      <a:r>
                        <a:rPr lang="en-US" dirty="0">
                          <a:effectLst/>
                          <a:latin typeface="inherit" charset="0"/>
                        </a:rPr>
                        <a:t> = 12)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a:effectLst/>
                          <a:latin typeface="inherit" charset="0"/>
                        </a:rPr>
                        <a:t>Remove those lost (</a:t>
                      </a:r>
                      <a:r>
                        <a:rPr lang="en-US" i="1">
                          <a:effectLst/>
                          <a:latin typeface="inherit" charset="0"/>
                        </a:rPr>
                        <a:t>n</a:t>
                      </a:r>
                      <a:r>
                        <a:rPr lang="en-US">
                          <a:effectLst/>
                          <a:latin typeface="inherit" charset="0"/>
                        </a:rPr>
                        <a:t> = 5)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5"/>
                  </a:ext>
                </a:extLst>
              </a:tr>
              <a:tr h="268782">
                <a:tc>
                  <a:txBody>
                    <a:bodyPr/>
                    <a:lstStyle/>
                    <a:p>
                      <a:pPr algn="l" fontAlgn="base"/>
                      <a:r>
                        <a:rPr lang="mr-IN">
                          <a:effectLst/>
                          <a:latin typeface="inherit" charset="0"/>
                        </a:rPr>
                        <a:t>Trend (</a:t>
                      </a:r>
                      <a:r>
                        <a:rPr lang="mr-IN" i="1">
                          <a:effectLst/>
                          <a:latin typeface="inherit" charset="0"/>
                        </a:rPr>
                        <a:t>n</a:t>
                      </a:r>
                      <a:r>
                        <a:rPr lang="mr-IN">
                          <a:effectLst/>
                          <a:latin typeface="inherit" charset="0"/>
                        </a:rPr>
                        <a:t> = 3)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en-US" dirty="0">
                          <a:effectLst/>
                          <a:latin typeface="inherit" charset="0"/>
                        </a:rPr>
                        <a:t>Drop variable (</a:t>
                      </a:r>
                      <a:r>
                        <a:rPr lang="en-US" i="1" dirty="0">
                          <a:effectLst/>
                          <a:latin typeface="inherit" charset="0"/>
                        </a:rPr>
                        <a:t>n</a:t>
                      </a:r>
                      <a:r>
                        <a:rPr lang="en-US" dirty="0">
                          <a:effectLst/>
                          <a:latin typeface="inherit" charset="0"/>
                        </a:rPr>
                        <a:t> = 3)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sk-SK">
                          <a:effectLst/>
                          <a:latin typeface="inherit" charset="0"/>
                        </a:rPr>
                        <a:t>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6"/>
                  </a:ext>
                </a:extLst>
              </a:tr>
              <a:tr h="268782">
                <a:tc>
                  <a:txBody>
                    <a:bodyPr/>
                    <a:lstStyle/>
                    <a:p>
                      <a:pPr algn="l" fontAlgn="base"/>
                      <a:r>
                        <a:rPr lang="en-US">
                          <a:effectLst/>
                          <a:latin typeface="inherit" charset="0"/>
                        </a:rPr>
                        <a:t>Time Varying (</a:t>
                      </a:r>
                      <a:r>
                        <a:rPr lang="en-US" i="1">
                          <a:effectLst/>
                          <a:latin typeface="inherit" charset="0"/>
                        </a:rPr>
                        <a:t>n</a:t>
                      </a:r>
                      <a:r>
                        <a:rPr lang="en-US">
                          <a:effectLst/>
                          <a:latin typeface="inherit" charset="0"/>
                        </a:rPr>
                        <a:t> = 9)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sk-SK">
                          <a:effectLst/>
                          <a:latin typeface="inherit" charset="0"/>
                        </a:rPr>
                        <a:t>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tc>
                  <a:txBody>
                    <a:bodyPr/>
                    <a:lstStyle/>
                    <a:p>
                      <a:pPr algn="l" fontAlgn="base"/>
                      <a:r>
                        <a:rPr lang="sk-SK" dirty="0">
                          <a:effectLst/>
                          <a:latin typeface="inherit" charset="0"/>
                        </a:rPr>
                        <a:t> </a:t>
                      </a:r>
                    </a:p>
                  </a:txBody>
                  <a:tcPr anchor="ctr">
                    <a:lnL>
                      <a:noFill/>
                    </a:lnL>
                    <a:lnR>
                      <a:noFill/>
                    </a:lnR>
                    <a:lnT w="12700" cap="flat" cmpd="sng" algn="ctr">
                      <a:solidFill>
                        <a:srgbClr val="CFD5E4"/>
                      </a:solidFill>
                      <a:prstDash val="solid"/>
                      <a:round/>
                      <a:headEnd type="none" w="med" len="med"/>
                      <a:tailEnd type="none" w="med" len="med"/>
                    </a:lnT>
                    <a:lnB w="12700" cap="flat" cmpd="sng" algn="ctr">
                      <a:solidFill>
                        <a:srgbClr val="CFD5E4"/>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6449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beyond predictions</a:t>
            </a:r>
          </a:p>
        </p:txBody>
      </p:sp>
      <p:sp>
        <p:nvSpPr>
          <p:cNvPr id="3" name="Text Placeholder 2"/>
          <p:cNvSpPr>
            <a:spLocks noGrp="1"/>
          </p:cNvSpPr>
          <p:nvPr>
            <p:ph type="body" idx="1"/>
          </p:nvPr>
        </p:nvSpPr>
        <p:spPr/>
        <p:txBody>
          <a:bodyPr anchor="ctr"/>
          <a:lstStyle/>
          <a:p>
            <a:pPr marL="457200" indent="-457200">
              <a:buFont typeface="+mj-lt"/>
              <a:buAutoNum type="arabicPeriod"/>
            </a:pPr>
            <a:endParaRPr lang="en-US" dirty="0"/>
          </a:p>
        </p:txBody>
      </p:sp>
    </p:spTree>
    <p:extLst>
      <p:ext uri="{BB962C8B-B14F-4D97-AF65-F5344CB8AC3E}">
        <p14:creationId xmlns:p14="http://schemas.microsoft.com/office/powerpoint/2010/main" val="31061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6405"/>
            <a:ext cx="9144000" cy="1143000"/>
          </a:xfrm>
        </p:spPr>
        <p:txBody>
          <a:bodyPr anchor="ctr">
            <a:normAutofit fontScale="90000"/>
          </a:bodyPr>
          <a:lstStyle/>
          <a:p>
            <a:pPr algn="ctr"/>
            <a:r>
              <a:rPr lang="en-US" dirty="0"/>
              <a:t>A prediction is only as good as the action it triggers or prevents</a:t>
            </a:r>
          </a:p>
        </p:txBody>
      </p:sp>
      <p:sp>
        <p:nvSpPr>
          <p:cNvPr id="5" name="Line 12"/>
          <p:cNvSpPr>
            <a:spLocks noChangeShapeType="1"/>
          </p:cNvSpPr>
          <p:nvPr/>
        </p:nvSpPr>
        <p:spPr bwMode="auto">
          <a:xfrm rot="10800000" flipH="1">
            <a:off x="1707299" y="3197232"/>
            <a:ext cx="6910357" cy="1"/>
          </a:xfrm>
          <a:prstGeom prst="line">
            <a:avLst/>
          </a:prstGeom>
          <a:noFill/>
          <a:ln w="12700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lgn="ctr" fontAlgn="base">
              <a:spcBef>
                <a:spcPct val="0"/>
              </a:spcBef>
              <a:spcAft>
                <a:spcPct val="0"/>
              </a:spcAft>
            </a:pPr>
            <a:endParaRPr lang="en-US" sz="3000">
              <a:solidFill>
                <a:prstClr val="black"/>
              </a:solidFill>
              <a:latin typeface="Calibri"/>
              <a:sym typeface="Gill Sans" pitchFamily="24" charset="0"/>
            </a:endParaRPr>
          </a:p>
        </p:txBody>
      </p:sp>
      <p:sp>
        <p:nvSpPr>
          <p:cNvPr id="6" name="Rectangle 13"/>
          <p:cNvSpPr>
            <a:spLocks/>
          </p:cNvSpPr>
          <p:nvPr/>
        </p:nvSpPr>
        <p:spPr bwMode="auto">
          <a:xfrm>
            <a:off x="332466" y="2864149"/>
            <a:ext cx="1348566"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ctr" fontAlgn="base">
              <a:spcBef>
                <a:spcPct val="0"/>
              </a:spcBef>
              <a:spcAft>
                <a:spcPct val="0"/>
              </a:spcAft>
            </a:pPr>
            <a:r>
              <a:rPr lang="en-US" sz="1600" dirty="0">
                <a:solidFill>
                  <a:prstClr val="black"/>
                </a:solidFill>
                <a:latin typeface="Calibri"/>
                <a:sym typeface="Helvetica Neue" pitchFamily="24" charset="0"/>
              </a:rPr>
              <a:t>Patient’s Medical Record</a:t>
            </a:r>
          </a:p>
        </p:txBody>
      </p:sp>
      <p:sp>
        <p:nvSpPr>
          <p:cNvPr id="21" name="Rectangle 4"/>
          <p:cNvSpPr>
            <a:spLocks/>
          </p:cNvSpPr>
          <p:nvPr/>
        </p:nvSpPr>
        <p:spPr bwMode="auto">
          <a:xfrm>
            <a:off x="3517945" y="2203139"/>
            <a:ext cx="1348383"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ctr" fontAlgn="base">
              <a:spcBef>
                <a:spcPct val="0"/>
              </a:spcBef>
              <a:spcAft>
                <a:spcPct val="0"/>
              </a:spcAft>
            </a:pPr>
            <a:r>
              <a:rPr lang="en-US" sz="1600" dirty="0">
                <a:latin typeface="+mj-lt"/>
                <a:sym typeface="Helvetica Neue" pitchFamily="24" charset="0"/>
              </a:rPr>
              <a:t>Prediction </a:t>
            </a:r>
          </a:p>
          <a:p>
            <a:pPr algn="ctr" fontAlgn="base">
              <a:spcBef>
                <a:spcPct val="0"/>
              </a:spcBef>
              <a:spcAft>
                <a:spcPct val="0"/>
              </a:spcAft>
            </a:pPr>
            <a:r>
              <a:rPr lang="en-US" sz="1600" dirty="0">
                <a:latin typeface="+mj-lt"/>
                <a:sym typeface="Helvetica Neue" pitchFamily="24" charset="0"/>
              </a:rPr>
              <a:t>date</a:t>
            </a:r>
          </a:p>
        </p:txBody>
      </p:sp>
      <p:sp>
        <p:nvSpPr>
          <p:cNvPr id="22" name="AutoShape 6"/>
          <p:cNvSpPr>
            <a:spLocks/>
          </p:cNvSpPr>
          <p:nvPr/>
        </p:nvSpPr>
        <p:spPr bwMode="auto">
          <a:xfrm rot="5400000">
            <a:off x="4004612" y="2774189"/>
            <a:ext cx="401836" cy="303609"/>
          </a:xfrm>
          <a:prstGeom prst="rightArrow">
            <a:avLst>
              <a:gd name="adj1" fmla="val 40380"/>
              <a:gd name="adj2" fmla="val 94645"/>
            </a:avLst>
          </a:prstGeom>
          <a:solidFill>
            <a:schemeClr val="accent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lIns="0" tIns="0" rIns="0" bIns="0"/>
          <a:lstStyle/>
          <a:p>
            <a:pPr algn="ctr" fontAlgn="base">
              <a:spcBef>
                <a:spcPct val="0"/>
              </a:spcBef>
              <a:spcAft>
                <a:spcPct val="0"/>
              </a:spcAft>
            </a:pPr>
            <a:endParaRPr lang="en-US" sz="3000">
              <a:latin typeface="+mj-lt"/>
              <a:sym typeface="Gill Sans" pitchFamily="24" charset="0"/>
            </a:endParaRPr>
          </a:p>
        </p:txBody>
      </p:sp>
      <p:sp>
        <p:nvSpPr>
          <p:cNvPr id="26" name="Left Brace 25"/>
          <p:cNvSpPr/>
          <p:nvPr/>
        </p:nvSpPr>
        <p:spPr>
          <a:xfrm rot="16200000">
            <a:off x="2832360" y="2194284"/>
            <a:ext cx="248273" cy="249839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4299"/>
          </a:p>
        </p:txBody>
      </p:sp>
      <p:sp>
        <p:nvSpPr>
          <p:cNvPr id="27" name="Line Callout 1 26"/>
          <p:cNvSpPr/>
          <p:nvPr/>
        </p:nvSpPr>
        <p:spPr>
          <a:xfrm>
            <a:off x="2370813" y="4070509"/>
            <a:ext cx="1242389" cy="401935"/>
          </a:xfrm>
          <a:prstGeom prst="borderCallout1">
            <a:avLst>
              <a:gd name="adj1" fmla="val -1902"/>
              <a:gd name="adj2" fmla="val 46415"/>
              <a:gd name="adj3" fmla="val -79483"/>
              <a:gd name="adj4" fmla="val 46430"/>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Observed timeline</a:t>
            </a:r>
          </a:p>
        </p:txBody>
      </p:sp>
      <p:sp>
        <p:nvSpPr>
          <p:cNvPr id="29" name="Rectangle 15"/>
          <p:cNvSpPr>
            <a:spLocks/>
          </p:cNvSpPr>
          <p:nvPr/>
        </p:nvSpPr>
        <p:spPr bwMode="auto">
          <a:xfrm>
            <a:off x="5877017" y="2656656"/>
            <a:ext cx="1527294"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ctr" fontAlgn="base">
              <a:spcBef>
                <a:spcPct val="0"/>
              </a:spcBef>
              <a:spcAft>
                <a:spcPct val="0"/>
              </a:spcAft>
            </a:pPr>
            <a:r>
              <a:rPr lang="en-US" sz="1600" dirty="0">
                <a:latin typeface="+mj-lt"/>
                <a:sym typeface="Helvetica Neue" pitchFamily="24" charset="0"/>
              </a:rPr>
              <a:t>Time of event</a:t>
            </a:r>
          </a:p>
          <a:p>
            <a:pPr algn="ctr" fontAlgn="base">
              <a:spcBef>
                <a:spcPct val="0"/>
              </a:spcBef>
              <a:spcAft>
                <a:spcPct val="0"/>
              </a:spcAft>
            </a:pPr>
            <a:r>
              <a:rPr lang="en-US" sz="1600" dirty="0">
                <a:latin typeface="+mj-lt"/>
                <a:sym typeface="Helvetica Neue" pitchFamily="24" charset="0"/>
              </a:rPr>
              <a:t>0 min </a:t>
            </a:r>
            <a:r>
              <a:rPr lang="mr-IN" sz="1600" dirty="0">
                <a:latin typeface="+mj-lt"/>
                <a:sym typeface="Helvetica Neue" pitchFamily="24" charset="0"/>
              </a:rPr>
              <a:t>–</a:t>
            </a:r>
            <a:r>
              <a:rPr lang="en-US" sz="1600" dirty="0">
                <a:latin typeface="+mj-lt"/>
                <a:sym typeface="Helvetica Neue" pitchFamily="24" charset="0"/>
              </a:rPr>
              <a:t> N years</a:t>
            </a:r>
          </a:p>
        </p:txBody>
      </p:sp>
      <p:sp>
        <p:nvSpPr>
          <p:cNvPr id="30" name="AutoShape 6"/>
          <p:cNvSpPr>
            <a:spLocks/>
          </p:cNvSpPr>
          <p:nvPr/>
        </p:nvSpPr>
        <p:spPr bwMode="auto">
          <a:xfrm rot="5400000">
            <a:off x="4437806" y="2788446"/>
            <a:ext cx="401836" cy="303609"/>
          </a:xfrm>
          <a:prstGeom prst="rightArrow">
            <a:avLst>
              <a:gd name="adj1" fmla="val 40380"/>
              <a:gd name="adj2" fmla="val 94645"/>
            </a:avLst>
          </a:prstGeom>
          <a:solidFill>
            <a:srgbClr val="FF3300"/>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lIns="0" tIns="0" rIns="0" bIns="0"/>
          <a:lstStyle/>
          <a:p>
            <a:pPr algn="ctr" fontAlgn="base">
              <a:spcBef>
                <a:spcPct val="0"/>
              </a:spcBef>
              <a:spcAft>
                <a:spcPct val="0"/>
              </a:spcAft>
            </a:pPr>
            <a:endParaRPr lang="en-US" sz="3000">
              <a:latin typeface="+mj-lt"/>
              <a:sym typeface="Gill Sans" pitchFamily="24" charset="0"/>
            </a:endParaRPr>
          </a:p>
        </p:txBody>
      </p:sp>
      <p:cxnSp>
        <p:nvCxnSpPr>
          <p:cNvPr id="4" name="Straight Arrow Connector 3"/>
          <p:cNvCxnSpPr>
            <a:stCxn id="26" idx="2"/>
          </p:cNvCxnSpPr>
          <p:nvPr/>
        </p:nvCxnSpPr>
        <p:spPr>
          <a:xfrm flipV="1">
            <a:off x="4205694" y="3319344"/>
            <a:ext cx="457200" cy="1"/>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nvCxnSpPr>
        <p:spPr>
          <a:xfrm flipV="1">
            <a:off x="4205834" y="3461702"/>
            <a:ext cx="3875719" cy="2"/>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37" name="AutoShape 6"/>
          <p:cNvSpPr>
            <a:spLocks/>
          </p:cNvSpPr>
          <p:nvPr/>
        </p:nvSpPr>
        <p:spPr bwMode="auto">
          <a:xfrm rot="5400000">
            <a:off x="7804772" y="2775029"/>
            <a:ext cx="401836" cy="303609"/>
          </a:xfrm>
          <a:prstGeom prst="rightArrow">
            <a:avLst>
              <a:gd name="adj1" fmla="val 40380"/>
              <a:gd name="adj2" fmla="val 94645"/>
            </a:avLst>
          </a:prstGeom>
          <a:solidFill>
            <a:srgbClr val="FF3300"/>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lIns="0" tIns="0" rIns="0" bIns="0"/>
          <a:lstStyle/>
          <a:p>
            <a:pPr algn="ctr" fontAlgn="base">
              <a:spcBef>
                <a:spcPct val="0"/>
              </a:spcBef>
              <a:spcAft>
                <a:spcPct val="0"/>
              </a:spcAft>
            </a:pPr>
            <a:endParaRPr lang="en-US" sz="3000">
              <a:latin typeface="+mj-lt"/>
              <a:sym typeface="Gill Sans" pitchFamily="24" charset="0"/>
            </a:endParaRPr>
          </a:p>
        </p:txBody>
      </p:sp>
      <p:sp>
        <p:nvSpPr>
          <p:cNvPr id="15" name="Line Callout 1 14"/>
          <p:cNvSpPr/>
          <p:nvPr/>
        </p:nvSpPr>
        <p:spPr>
          <a:xfrm>
            <a:off x="5877017" y="4070510"/>
            <a:ext cx="1242389" cy="401935"/>
          </a:xfrm>
          <a:prstGeom prst="borderCallout1">
            <a:avLst>
              <a:gd name="adj1" fmla="val -1902"/>
              <a:gd name="adj2" fmla="val 46415"/>
              <a:gd name="adj3" fmla="val -88318"/>
              <a:gd name="adj4" fmla="val 46430"/>
            </a:avLst>
          </a:prstGeom>
          <a:solidFill>
            <a:srgbClr val="EF0109"/>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Window to take some action</a:t>
            </a:r>
          </a:p>
        </p:txBody>
      </p:sp>
    </p:spTree>
    <p:extLst>
      <p:ext uri="{BB962C8B-B14F-4D97-AF65-F5344CB8AC3E}">
        <p14:creationId xmlns:p14="http://schemas.microsoft.com/office/powerpoint/2010/main" val="373134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6" grpId="0" animBg="1"/>
      <p:bldP spid="27" grpId="0" animBg="1"/>
      <p:bldP spid="29" grpId="0"/>
      <p:bldP spid="30" grpId="0" animBg="1"/>
      <p:bldP spid="37"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5264-DF41-E649-8527-0B1F4A81A050}"/>
              </a:ext>
            </a:extLst>
          </p:cNvPr>
          <p:cNvSpPr>
            <a:spLocks noGrp="1"/>
          </p:cNvSpPr>
          <p:nvPr>
            <p:ph type="title"/>
          </p:nvPr>
        </p:nvSpPr>
        <p:spPr>
          <a:xfrm>
            <a:off x="0" y="0"/>
            <a:ext cx="9144000" cy="1143000"/>
          </a:xfrm>
        </p:spPr>
        <p:txBody>
          <a:bodyPr anchor="ctr"/>
          <a:lstStyle/>
          <a:p>
            <a:pPr algn="ctr"/>
            <a:r>
              <a:rPr lang="en-US" dirty="0"/>
              <a:t>Predictions are useless without actions</a:t>
            </a:r>
          </a:p>
        </p:txBody>
      </p:sp>
      <p:graphicFrame>
        <p:nvGraphicFramePr>
          <p:cNvPr id="4" name="Content Placeholder 3">
            <a:extLst>
              <a:ext uri="{FF2B5EF4-FFF2-40B4-BE49-F238E27FC236}">
                <a16:creationId xmlns:a16="http://schemas.microsoft.com/office/drawing/2014/main" id="{42212768-FCAB-D84F-AC11-0DD525F76CB7}"/>
              </a:ext>
            </a:extLst>
          </p:cNvPr>
          <p:cNvGraphicFramePr>
            <a:graphicFrameLocks noGrp="1"/>
          </p:cNvGraphicFramePr>
          <p:nvPr>
            <p:ph idx="1"/>
            <p:extLst>
              <p:ext uri="{D42A27DB-BD31-4B8C-83A1-F6EECF244321}">
                <p14:modId xmlns:p14="http://schemas.microsoft.com/office/powerpoint/2010/main" val="2093256035"/>
              </p:ext>
            </p:extLst>
          </p:nvPr>
        </p:nvGraphicFramePr>
        <p:xfrm>
          <a:off x="264318" y="1379601"/>
          <a:ext cx="8586787" cy="4450080"/>
        </p:xfrm>
        <a:graphic>
          <a:graphicData uri="http://schemas.openxmlformats.org/drawingml/2006/table">
            <a:tbl>
              <a:tblPr firstRow="1" firstCol="1" bandRow="1">
                <a:tableStyleId>{9D7B26C5-4107-4FEC-AEDC-1716B250A1EF}</a:tableStyleId>
              </a:tblPr>
              <a:tblGrid>
                <a:gridCol w="3030207">
                  <a:extLst>
                    <a:ext uri="{9D8B030D-6E8A-4147-A177-3AD203B41FA5}">
                      <a16:colId xmlns:a16="http://schemas.microsoft.com/office/drawing/2014/main" val="2703958512"/>
                    </a:ext>
                  </a:extLst>
                </a:gridCol>
                <a:gridCol w="2802688">
                  <a:extLst>
                    <a:ext uri="{9D8B030D-6E8A-4147-A177-3AD203B41FA5}">
                      <a16:colId xmlns:a16="http://schemas.microsoft.com/office/drawing/2014/main" val="144969253"/>
                    </a:ext>
                  </a:extLst>
                </a:gridCol>
                <a:gridCol w="2753892">
                  <a:extLst>
                    <a:ext uri="{9D8B030D-6E8A-4147-A177-3AD203B41FA5}">
                      <a16:colId xmlns:a16="http://schemas.microsoft.com/office/drawing/2014/main" val="3895002527"/>
                    </a:ext>
                  </a:extLst>
                </a:gridCol>
              </a:tblGrid>
              <a:tr h="370840">
                <a:tc>
                  <a:txBody>
                    <a:bodyPr/>
                    <a:lstStyle/>
                    <a:p>
                      <a:pPr algn="ctr"/>
                      <a:r>
                        <a:rPr lang="en-US" dirty="0">
                          <a:solidFill>
                            <a:schemeClr val="accent3">
                              <a:lumMod val="75000"/>
                            </a:schemeClr>
                          </a:solidFill>
                        </a:rPr>
                        <a:t>Prediction (label)</a:t>
                      </a:r>
                      <a:endParaRPr lang="en-US" b="0" dirty="0"/>
                    </a:p>
                  </a:txBody>
                  <a:tcPr>
                    <a:lnR w="12700" cap="flat" cmpd="sng" algn="ctr">
                      <a:solidFill>
                        <a:schemeClr val="tx1"/>
                      </a:solidFill>
                      <a:prstDash val="solid"/>
                      <a:round/>
                      <a:headEnd type="none" w="med" len="med"/>
                      <a:tailEnd type="none" w="med" len="med"/>
                    </a:lnR>
                  </a:tcPr>
                </a:tc>
                <a:tc>
                  <a:txBody>
                    <a:bodyPr/>
                    <a:lstStyle/>
                    <a:p>
                      <a:pPr algn="ctr"/>
                      <a:r>
                        <a:rPr lang="en-US" dirty="0">
                          <a:solidFill>
                            <a:schemeClr val="accent3">
                              <a:lumMod val="75000"/>
                            </a:schemeClr>
                          </a:solidFill>
                        </a:rPr>
                        <a:t>Action</a:t>
                      </a:r>
                      <a:endParaRPr lang="en-US" b="0" dirty="0">
                        <a:solidFill>
                          <a:schemeClr val="accent3">
                            <a:lumMod val="75000"/>
                          </a:schemeClr>
                        </a:solidFill>
                      </a:endParaRPr>
                    </a:p>
                  </a:txBody>
                  <a:tcPr>
                    <a:lnL w="12700" cap="flat" cmpd="sng" algn="ctr">
                      <a:solidFill>
                        <a:schemeClr val="tx1"/>
                      </a:solidFill>
                      <a:prstDash val="solid"/>
                      <a:round/>
                      <a:headEnd type="none" w="med" len="med"/>
                      <a:tailEnd type="none" w="med" len="med"/>
                    </a:lnL>
                  </a:tcPr>
                </a:tc>
                <a:tc>
                  <a:txBody>
                    <a:bodyPr/>
                    <a:lstStyle/>
                    <a:p>
                      <a:pPr marL="0" marR="0" indent="0" algn="ctr" defTabSz="914364" rtl="0" eaLnBrk="1" fontAlgn="auto" latinLnBrk="0" hangingPunct="1">
                        <a:lnSpc>
                          <a:spcPct val="100000"/>
                        </a:lnSpc>
                        <a:spcBef>
                          <a:spcPts val="0"/>
                        </a:spcBef>
                        <a:spcAft>
                          <a:spcPts val="0"/>
                        </a:spcAft>
                        <a:buClrTx/>
                        <a:buSzTx/>
                        <a:buFontTx/>
                        <a:buNone/>
                        <a:tabLst/>
                        <a:defRPr/>
                      </a:pPr>
                      <a:r>
                        <a:rPr lang="en-US" dirty="0">
                          <a:solidFill>
                            <a:schemeClr val="accent3">
                              <a:lumMod val="75000"/>
                            </a:schemeClr>
                          </a:solidFill>
                        </a:rPr>
                        <a:t>Who</a:t>
                      </a:r>
                      <a:endParaRPr lang="en-US" b="0" dirty="0">
                        <a:solidFill>
                          <a:schemeClr val="accent3">
                            <a:lumMod val="75000"/>
                          </a:schemeClr>
                        </a:solidFill>
                      </a:endParaRPr>
                    </a:p>
                  </a:txBody>
                  <a:tcPr/>
                </a:tc>
                <a:extLst>
                  <a:ext uri="{0D108BD9-81ED-4DB2-BD59-A6C34878D82A}">
                    <a16:rowId xmlns:a16="http://schemas.microsoft.com/office/drawing/2014/main" val="3983311618"/>
                  </a:ext>
                </a:extLst>
              </a:tr>
              <a:tr h="370840">
                <a:tc>
                  <a:txBody>
                    <a:bodyPr/>
                    <a:lstStyle/>
                    <a:p>
                      <a:r>
                        <a:rPr lang="en-US" dirty="0">
                          <a:solidFill>
                            <a:srgbClr val="C00000"/>
                          </a:solidFill>
                        </a:rPr>
                        <a:t>Undiagnosed FH</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Order sequencing</a:t>
                      </a:r>
                    </a:p>
                  </a:txBody>
                  <a:tcPr marL="45720" marR="45720">
                    <a:lnL w="12700" cap="flat" cmpd="sng" algn="ctr">
                      <a:solidFill>
                        <a:schemeClr val="tx1"/>
                      </a:solidFill>
                      <a:prstDash val="solid"/>
                      <a:round/>
                      <a:headEnd type="none" w="med" len="med"/>
                      <a:tailEnd type="none" w="med" len="med"/>
                    </a:lnL>
                  </a:tcPr>
                </a:tc>
                <a:tc>
                  <a:txBody>
                    <a:bodyPr/>
                    <a:lstStyle/>
                    <a:p>
                      <a:pPr algn="l"/>
                      <a:r>
                        <a:rPr lang="en-US" b="0" dirty="0"/>
                        <a:t>Cardiologist or PCP</a:t>
                      </a:r>
                    </a:p>
                  </a:txBody>
                  <a:tcPr marL="45720" marR="45720"/>
                </a:tc>
                <a:extLst>
                  <a:ext uri="{0D108BD9-81ED-4DB2-BD59-A6C34878D82A}">
                    <a16:rowId xmlns:a16="http://schemas.microsoft.com/office/drawing/2014/main" val="3476356094"/>
                  </a:ext>
                </a:extLst>
              </a:tr>
              <a:tr h="370840">
                <a:tc>
                  <a:txBody>
                    <a:bodyPr/>
                    <a:lstStyle/>
                    <a:p>
                      <a:r>
                        <a:rPr lang="en-US" dirty="0">
                          <a:solidFill>
                            <a:srgbClr val="C00000"/>
                          </a:solidFill>
                        </a:rPr>
                        <a:t>3–12-month Mortality</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Goals of care planning</a:t>
                      </a:r>
                    </a:p>
                  </a:txBody>
                  <a:tcPr marL="45720" marR="45720">
                    <a:lnL w="12700" cap="flat" cmpd="sng" algn="ctr">
                      <a:solidFill>
                        <a:schemeClr val="tx1"/>
                      </a:solidFill>
                      <a:prstDash val="solid"/>
                      <a:round/>
                      <a:headEnd type="none" w="med" len="med"/>
                      <a:tailEnd type="none" w="med" len="med"/>
                    </a:lnL>
                    <a:noFill/>
                  </a:tcPr>
                </a:tc>
                <a:tc>
                  <a:txBody>
                    <a:bodyPr/>
                    <a:lstStyle/>
                    <a:p>
                      <a:pPr algn="l"/>
                      <a:r>
                        <a:rPr lang="en-US" b="0" dirty="0"/>
                        <a:t>Anyone trained in SICP</a:t>
                      </a:r>
                    </a:p>
                  </a:txBody>
                  <a:tcPr marL="45720" marR="45720"/>
                </a:tc>
                <a:extLst>
                  <a:ext uri="{0D108BD9-81ED-4DB2-BD59-A6C34878D82A}">
                    <a16:rowId xmlns:a16="http://schemas.microsoft.com/office/drawing/2014/main" val="2436212747"/>
                  </a:ext>
                </a:extLst>
              </a:tr>
              <a:tr h="370840">
                <a:tc>
                  <a:txBody>
                    <a:bodyPr/>
                    <a:lstStyle/>
                    <a:p>
                      <a:r>
                        <a:rPr lang="en-US" dirty="0">
                          <a:solidFill>
                            <a:srgbClr val="C00000"/>
                          </a:solidFill>
                        </a:rPr>
                        <a:t>Undetected Atrial fibrillation</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Rhythm monitoring</a:t>
                      </a:r>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989100337"/>
                  </a:ext>
                </a:extLst>
              </a:tr>
              <a:tr h="370840">
                <a:tc>
                  <a:txBody>
                    <a:bodyPr/>
                    <a:lstStyle/>
                    <a:p>
                      <a:r>
                        <a:rPr lang="en-US" dirty="0">
                          <a:solidFill>
                            <a:srgbClr val="C00000"/>
                          </a:solidFill>
                        </a:rPr>
                        <a:t>Late wound healing</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Vascular surgeon consult</a:t>
                      </a:r>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665935849"/>
                  </a:ext>
                </a:extLst>
              </a:tr>
              <a:tr h="370840">
                <a:tc>
                  <a:txBody>
                    <a:bodyPr/>
                    <a:lstStyle/>
                    <a:p>
                      <a:r>
                        <a:rPr lang="en-US" dirty="0">
                          <a:solidFill>
                            <a:srgbClr val="C00000"/>
                          </a:solidFill>
                        </a:rPr>
                        <a:t>Undetected depression</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Evaluate using PHQ-9</a:t>
                      </a:r>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3095589099"/>
                  </a:ext>
                </a:extLst>
              </a:tr>
              <a:tr h="370840">
                <a:tc>
                  <a:txBody>
                    <a:bodyPr/>
                    <a:lstStyle/>
                    <a:p>
                      <a:r>
                        <a:rPr lang="en-US" dirty="0">
                          <a:solidFill>
                            <a:srgbClr val="C00000"/>
                          </a:solidFill>
                        </a:rPr>
                        <a:t>Cost-Bloom in one year</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Create custom care plan</a:t>
                      </a:r>
                    </a:p>
                  </a:txBody>
                  <a:tcPr marL="45720" marR="45720">
                    <a:lnL w="12700" cap="flat" cmpd="sng" algn="ctr">
                      <a:solidFill>
                        <a:schemeClr val="tx1"/>
                      </a:solidFill>
                      <a:prstDash val="solid"/>
                      <a:round/>
                      <a:headEnd type="none" w="med" len="med"/>
                      <a:tailEnd type="none" w="med" len="med"/>
                    </a:lnL>
                  </a:tcPr>
                </a:tc>
                <a:tc>
                  <a:txBody>
                    <a:bodyPr/>
                    <a:lstStyle/>
                    <a:p>
                      <a:pPr algn="l"/>
                      <a:r>
                        <a:rPr lang="en-US" b="0" dirty="0"/>
                        <a:t>Care coordination team</a:t>
                      </a:r>
                    </a:p>
                  </a:txBody>
                  <a:tcPr marL="45720" marR="45720"/>
                </a:tc>
                <a:extLst>
                  <a:ext uri="{0D108BD9-81ED-4DB2-BD59-A6C34878D82A}">
                    <a16:rowId xmlns:a16="http://schemas.microsoft.com/office/drawing/2014/main" val="668172095"/>
                  </a:ext>
                </a:extLst>
              </a:tr>
              <a:tr h="370840">
                <a:tc>
                  <a:txBody>
                    <a:bodyPr/>
                    <a:lstStyle/>
                    <a:p>
                      <a:r>
                        <a:rPr lang="en-US" dirty="0">
                          <a:solidFill>
                            <a:srgbClr val="C00000"/>
                          </a:solidFill>
                        </a:rPr>
                        <a:t>Need for drug dose reduction</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r>
                        <a:rPr lang="en-US" b="0" dirty="0"/>
                        <a:t>Order PGx testing</a:t>
                      </a:r>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3157400317"/>
                  </a:ext>
                </a:extLst>
              </a:tr>
              <a:tr h="370840">
                <a:tc>
                  <a:txBody>
                    <a:bodyPr/>
                    <a:lstStyle/>
                    <a:p>
                      <a:r>
                        <a:rPr lang="en-US" dirty="0">
                          <a:solidFill>
                            <a:srgbClr val="C00000"/>
                          </a:solidFill>
                        </a:rPr>
                        <a:t>Discharge in next 24h, 48h</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endParaRPr lang="en-US" b="0" dirty="0"/>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490363822"/>
                  </a:ext>
                </a:extLst>
              </a:tr>
              <a:tr h="370840">
                <a:tc>
                  <a:txBody>
                    <a:bodyPr/>
                    <a:lstStyle/>
                    <a:p>
                      <a:r>
                        <a:rPr lang="en-US" dirty="0">
                          <a:solidFill>
                            <a:srgbClr val="C00000"/>
                          </a:solidFill>
                        </a:rPr>
                        <a:t>Long length of stay</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endParaRPr lang="en-US" b="0" dirty="0"/>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1067629793"/>
                  </a:ext>
                </a:extLst>
              </a:tr>
              <a:tr h="370840">
                <a:tc>
                  <a:txBody>
                    <a:bodyPr/>
                    <a:lstStyle/>
                    <a:p>
                      <a:r>
                        <a:rPr lang="en-US" dirty="0">
                          <a:solidFill>
                            <a:srgbClr val="C00000"/>
                          </a:solidFill>
                        </a:rPr>
                        <a:t>Readmission in next 30 days</a:t>
                      </a:r>
                      <a:endParaRPr lang="en-US" b="0" dirty="0">
                        <a:solidFill>
                          <a:srgbClr val="C00000"/>
                        </a:solidFill>
                      </a:endParaRPr>
                    </a:p>
                  </a:txBody>
                  <a:tcPr>
                    <a:lnR w="12700" cap="flat" cmpd="sng" algn="ctr">
                      <a:solidFill>
                        <a:schemeClr val="tx1"/>
                      </a:solidFill>
                      <a:prstDash val="solid"/>
                      <a:round/>
                      <a:headEnd type="none" w="med" len="med"/>
                      <a:tailEnd type="none" w="med" len="med"/>
                    </a:lnR>
                  </a:tcPr>
                </a:tc>
                <a:tc>
                  <a:txBody>
                    <a:bodyPr/>
                    <a:lstStyle/>
                    <a:p>
                      <a:pPr algn="l"/>
                      <a:endParaRPr lang="en-US" b="0" dirty="0"/>
                    </a:p>
                  </a:txBody>
                  <a:tcPr marL="45720" marR="45720">
                    <a:lnL w="12700" cap="flat" cmpd="sng" algn="ctr">
                      <a:solidFill>
                        <a:schemeClr val="tx1"/>
                      </a:solidFill>
                      <a:prstDash val="solid"/>
                      <a:round/>
                      <a:headEnd type="none" w="med" len="med"/>
                      <a:tailEnd type="none" w="med" len="med"/>
                    </a:lnL>
                  </a:tcPr>
                </a:tc>
                <a:tc>
                  <a:txBody>
                    <a:bodyPr/>
                    <a:lstStyle/>
                    <a:p>
                      <a:pPr algn="l"/>
                      <a:endParaRPr lang="en-US" b="0" dirty="0"/>
                    </a:p>
                  </a:txBody>
                  <a:tcPr marL="45720" marR="45720"/>
                </a:tc>
                <a:extLst>
                  <a:ext uri="{0D108BD9-81ED-4DB2-BD59-A6C34878D82A}">
                    <a16:rowId xmlns:a16="http://schemas.microsoft.com/office/drawing/2014/main" val="417673838"/>
                  </a:ext>
                </a:extLst>
              </a:tr>
              <a:tr h="370840">
                <a:tc>
                  <a:txBody>
                    <a:bodyPr/>
                    <a:lstStyle/>
                    <a:p>
                      <a:r>
                        <a:rPr lang="en-US" b="1" dirty="0">
                          <a:solidFill>
                            <a:srgbClr val="C00000"/>
                          </a:solidFill>
                        </a:rPr>
                        <a:t>Undiagnosed PAD</a:t>
                      </a:r>
                    </a:p>
                  </a:txBody>
                  <a:tcPr>
                    <a:lnR w="12700" cap="flat" cmpd="sng" algn="ctr">
                      <a:solidFill>
                        <a:schemeClr val="tx1"/>
                      </a:solidFill>
                      <a:prstDash val="solid"/>
                      <a:round/>
                      <a:headEnd type="none" w="med" len="med"/>
                      <a:tailEnd type="none" w="med" len="med"/>
                    </a:lnR>
                  </a:tcPr>
                </a:tc>
                <a:tc>
                  <a:txBody>
                    <a:bodyPr/>
                    <a:lstStyle/>
                    <a:p>
                      <a:pPr algn="l"/>
                      <a:r>
                        <a:rPr lang="en-US" b="0" dirty="0"/>
                        <a:t>Measure ABI</a:t>
                      </a:r>
                    </a:p>
                  </a:txBody>
                  <a:tcPr marL="45720" marR="45720">
                    <a:lnL w="12700" cap="flat" cmpd="sng" algn="ctr">
                      <a:solidFill>
                        <a:schemeClr val="tx1"/>
                      </a:solidFill>
                      <a:prstDash val="solid"/>
                      <a:round/>
                      <a:headEnd type="none" w="med" len="med"/>
                      <a:tailEnd type="none" w="med" len="med"/>
                    </a:lnL>
                  </a:tcPr>
                </a:tc>
                <a:tc>
                  <a:txBody>
                    <a:bodyPr/>
                    <a:lstStyle/>
                    <a:p>
                      <a:pPr algn="l"/>
                      <a:r>
                        <a:rPr lang="en-US" b="0" dirty="0"/>
                        <a:t>Nurse practitioner</a:t>
                      </a:r>
                    </a:p>
                  </a:txBody>
                  <a:tcPr marL="45720" marR="45720"/>
                </a:tc>
                <a:extLst>
                  <a:ext uri="{0D108BD9-81ED-4DB2-BD59-A6C34878D82A}">
                    <a16:rowId xmlns:a16="http://schemas.microsoft.com/office/drawing/2014/main" val="2928826438"/>
                  </a:ext>
                </a:extLst>
              </a:tr>
            </a:tbl>
          </a:graphicData>
        </a:graphic>
      </p:graphicFrame>
    </p:spTree>
    <p:extLst>
      <p:ext uri="{BB962C8B-B14F-4D97-AF65-F5344CB8AC3E}">
        <p14:creationId xmlns:p14="http://schemas.microsoft.com/office/powerpoint/2010/main" val="1477804424"/>
      </p:ext>
    </p:extLst>
  </p:cSld>
  <p:clrMapOvr>
    <a:masterClrMapping/>
  </p:clrMapOvr>
</p:sld>
</file>

<file path=ppt/theme/theme1.xml><?xml version="1.0" encoding="utf-8"?>
<a:theme xmlns:a="http://schemas.openxmlformats.org/drawingml/2006/main" name="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2.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C Digital Solutions template_v3">
  <a:themeElements>
    <a:clrScheme name="Custom 29">
      <a:dk1>
        <a:srgbClr val="A41F35"/>
      </a:dk1>
      <a:lt1>
        <a:sysClr val="window" lastClr="FFFFFF"/>
      </a:lt1>
      <a:dk2>
        <a:srgbClr val="55565A"/>
      </a:dk2>
      <a:lt2>
        <a:srgbClr val="D8D2C4"/>
      </a:lt2>
      <a:accent1>
        <a:srgbClr val="0098DB"/>
      </a:accent1>
      <a:accent2>
        <a:srgbClr val="EDAA00"/>
      </a:accent2>
      <a:accent3>
        <a:srgbClr val="54284E"/>
      </a:accent3>
      <a:accent4>
        <a:srgbClr val="009B76"/>
      </a:accent4>
      <a:accent5>
        <a:srgbClr val="E88424"/>
      </a:accent5>
      <a:accent6>
        <a:srgbClr val="007C92"/>
      </a:accent6>
      <a:hlink>
        <a:srgbClr val="A41F35"/>
      </a:hlink>
      <a:folHlink>
        <a:srgbClr val="8787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SHC Digital Solutions template_v3">
  <a:themeElements>
    <a:clrScheme name="Custom 29">
      <a:dk1>
        <a:srgbClr val="A41F35"/>
      </a:dk1>
      <a:lt1>
        <a:sysClr val="window" lastClr="FFFFFF"/>
      </a:lt1>
      <a:dk2>
        <a:srgbClr val="55565A"/>
      </a:dk2>
      <a:lt2>
        <a:srgbClr val="D8D2C4"/>
      </a:lt2>
      <a:accent1>
        <a:srgbClr val="0098DB"/>
      </a:accent1>
      <a:accent2>
        <a:srgbClr val="EDAA00"/>
      </a:accent2>
      <a:accent3>
        <a:srgbClr val="54284E"/>
      </a:accent3>
      <a:accent4>
        <a:srgbClr val="009B76"/>
      </a:accent4>
      <a:accent5>
        <a:srgbClr val="E88424"/>
      </a:accent5>
      <a:accent6>
        <a:srgbClr val="007C92"/>
      </a:accent6>
      <a:hlink>
        <a:srgbClr val="A41F35"/>
      </a:hlink>
      <a:folHlink>
        <a:srgbClr val="8787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Stanford-Theme</Template>
  <TotalTime>26098</TotalTime>
  <Words>4716</Words>
  <Application>Microsoft Macintosh PowerPoint</Application>
  <PresentationFormat>On-screen Show (4:3)</PresentationFormat>
  <Paragraphs>542</Paragraphs>
  <Slides>39</Slides>
  <Notes>37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39</vt:i4>
      </vt:variant>
    </vt:vector>
  </HeadingPairs>
  <TitlesOfParts>
    <vt:vector size="49" baseType="lpstr">
      <vt:lpstr>Arial</vt:lpstr>
      <vt:lpstr>Calibri</vt:lpstr>
      <vt:lpstr>inherit</vt:lpstr>
      <vt:lpstr>Source Sans Pro</vt:lpstr>
      <vt:lpstr>Source Sans Pro Light</vt:lpstr>
      <vt:lpstr>Source Sans Pro SemiBold</vt:lpstr>
      <vt:lpstr>Stanford-Theme</vt:lpstr>
      <vt:lpstr>Stanford</vt:lpstr>
      <vt:lpstr>SHC Digital Solutions template_v3</vt:lpstr>
      <vt:lpstr>4_SHC Digital Solutions template_v3</vt:lpstr>
      <vt:lpstr>BIOMEDIN 215  Data Science in Medicine</vt:lpstr>
      <vt:lpstr>The components of a learning algorithm</vt:lpstr>
      <vt:lpstr>Goals for today</vt:lpstr>
      <vt:lpstr>Predictions using EHR data</vt:lpstr>
      <vt:lpstr>Predictive models using EHR data</vt:lpstr>
      <vt:lpstr>EHR data used across 107 models</vt:lpstr>
      <vt:lpstr>Looking beyond predictions</vt:lpstr>
      <vt:lpstr>A prediction is only as good as the action it triggers or prevents</vt:lpstr>
      <vt:lpstr>Predictions are useless without actions</vt:lpstr>
      <vt:lpstr>Effective prediction-action pairing</vt:lpstr>
      <vt:lpstr>Interpretability</vt:lpstr>
      <vt:lpstr>Explaining mortality predictions</vt:lpstr>
      <vt:lpstr>PowerPoint Presentation</vt:lpstr>
      <vt:lpstr>3 meanings of interpretability</vt:lpstr>
      <vt:lpstr>Perhaps: Black boxes might be better?</vt:lpstr>
      <vt:lpstr>End to end example</vt:lpstr>
      <vt:lpstr>Responsible AI in Healthcare https://tinyurl.com/useful-models</vt:lpstr>
      <vt:lpstr>Developing a delivery science for AI solutions</vt:lpstr>
      <vt:lpstr>Many recommendations for Responsible AI</vt:lpstr>
      <vt:lpstr>Fig. 4, as a table</vt:lpstr>
      <vt:lpstr>1: Needs statement</vt:lpstr>
      <vt:lpstr>2: Use case definition</vt:lpstr>
      <vt:lpstr>3: Model formulation</vt:lpstr>
      <vt:lpstr>4: Model dev: Performance</vt:lpstr>
      <vt:lpstr>5: Model dev: Fairness audit</vt:lpstr>
      <vt:lpstr>6: IT feasibility</vt:lpstr>
      <vt:lpstr>5 questions to build and deploy a model</vt:lpstr>
      <vt:lpstr>7: Clinical Integration</vt:lpstr>
      <vt:lpstr>8: Utility assessment</vt:lpstr>
      <vt:lpstr>9: Workload analysis</vt:lpstr>
      <vt:lpstr>10: Monitoring</vt:lpstr>
      <vt:lpstr>11: Prospective Eval.</vt:lpstr>
      <vt:lpstr>12: Ethical concerns</vt:lpstr>
      <vt:lpstr>13: Business case</vt:lpstr>
      <vt:lpstr>Current process (Feb 2023)</vt:lpstr>
      <vt:lpstr>FURM as of 2024 – http://furm.stanford.edu</vt:lpstr>
      <vt:lpstr>https://shahlab.stanford.edu/aihc-programs lists 19 programs on our campus</vt:lpstr>
      <vt:lpstr>PowerPoint Presentation</vt:lpstr>
      <vt:lpstr>Alt reading: www.tinyurl.com/hai-blogs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aschuler</dc:creator>
  <cp:lastModifiedBy>Nigam Shah</cp:lastModifiedBy>
  <cp:revision>656</cp:revision>
  <dcterms:created xsi:type="dcterms:W3CDTF">2016-09-27T16:22:23Z</dcterms:created>
  <dcterms:modified xsi:type="dcterms:W3CDTF">2024-11-05T18:53:03Z</dcterms:modified>
</cp:coreProperties>
</file>